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6" r:id="rId1"/>
    <p:sldMasterId id="2147483749" r:id="rId2"/>
  </p:sldMasterIdLst>
  <p:notesMasterIdLst>
    <p:notesMasterId r:id="rId32"/>
  </p:notesMasterIdLst>
  <p:handoutMasterIdLst>
    <p:handoutMasterId r:id="rId33"/>
  </p:handoutMasterIdLst>
  <p:sldIdLst>
    <p:sldId id="257" r:id="rId3"/>
    <p:sldId id="295" r:id="rId4"/>
    <p:sldId id="298" r:id="rId5"/>
    <p:sldId id="327" r:id="rId6"/>
    <p:sldId id="341" r:id="rId7"/>
    <p:sldId id="308" r:id="rId8"/>
    <p:sldId id="328" r:id="rId9"/>
    <p:sldId id="311" r:id="rId10"/>
    <p:sldId id="312" r:id="rId11"/>
    <p:sldId id="329" r:id="rId12"/>
    <p:sldId id="318" r:id="rId13"/>
    <p:sldId id="331" r:id="rId14"/>
    <p:sldId id="315" r:id="rId15"/>
    <p:sldId id="330" r:id="rId16"/>
    <p:sldId id="342" r:id="rId17"/>
    <p:sldId id="343" r:id="rId18"/>
    <p:sldId id="344" r:id="rId19"/>
    <p:sldId id="345" r:id="rId20"/>
    <p:sldId id="346" r:id="rId21"/>
    <p:sldId id="347" r:id="rId22"/>
    <p:sldId id="348" r:id="rId23"/>
    <p:sldId id="349" r:id="rId24"/>
    <p:sldId id="321" r:id="rId25"/>
    <p:sldId id="325" r:id="rId26"/>
    <p:sldId id="332" r:id="rId27"/>
    <p:sldId id="351" r:id="rId28"/>
    <p:sldId id="352" r:id="rId29"/>
    <p:sldId id="326" r:id="rId30"/>
    <p:sldId id="350" r:id="rId31"/>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oiman" initials="AK" lastIdx="8" clrIdx="0"/>
  <p:cmAuthor id="1" name="cmayo" initials="c"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FFFFFF"/>
    <a:srgbClr val="F6AE1E"/>
    <a:srgbClr val="FF0066"/>
    <a:srgbClr val="000000"/>
    <a:srgbClr val="F3AF35"/>
    <a:srgbClr val="9C42E6"/>
    <a:srgbClr val="D1943B"/>
    <a:srgbClr val="F8F57B"/>
    <a:srgbClr val="D5B95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horzBarState="maximized">
    <p:restoredLeft sz="13066" autoAdjust="0"/>
    <p:restoredTop sz="74000" autoAdjust="0"/>
  </p:normalViewPr>
  <p:slideViewPr>
    <p:cSldViewPr>
      <p:cViewPr varScale="1">
        <p:scale>
          <a:sx n="75" d="100"/>
          <a:sy n="75" d="100"/>
        </p:scale>
        <p:origin x="-1032" y="-96"/>
      </p:cViewPr>
      <p:guideLst>
        <p:guide orient="horz" pos="96"/>
        <p:guide orient="horz" pos="887"/>
        <p:guide orient="horz" pos="1484"/>
        <p:guide orient="horz" pos="1008"/>
        <p:guide orient="horz" pos="2544"/>
        <p:guide orient="horz" pos="4224"/>
        <p:guide pos="3116"/>
        <p:guide pos="244"/>
        <p:guide pos="460"/>
        <p:guide pos="5516"/>
        <p:guide pos="893"/>
        <p:guide pos="5293"/>
      </p:guideLst>
    </p:cSldViewPr>
  </p:slideViewPr>
  <p:notesTextViewPr>
    <p:cViewPr>
      <p:scale>
        <a:sx n="100" d="100"/>
        <a:sy n="100" d="100"/>
      </p:scale>
      <p:origin x="0" y="0"/>
    </p:cViewPr>
  </p:notesTextViewPr>
  <p:sorterViewPr>
    <p:cViewPr>
      <p:scale>
        <a:sx n="51" d="100"/>
        <a:sy n="51" d="100"/>
      </p:scale>
      <p:origin x="0" y="0"/>
    </p:cViewPr>
  </p:sorterViewPr>
  <p:notesViewPr>
    <p:cSldViewPr showGuides="1">
      <p:cViewPr varScale="1">
        <p:scale>
          <a:sx n="71" d="100"/>
          <a:sy n="71" d="100"/>
        </p:scale>
        <p:origin x="-2214"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456C17-A9FE-4060-BF4E-25EC006366DF}" type="doc">
      <dgm:prSet loTypeId="urn:microsoft.com/office/officeart/2005/8/layout/pyramid2" loCatId="list" qsTypeId="urn:microsoft.com/office/officeart/2005/8/quickstyle/3d8" qsCatId="3D" csTypeId="urn:microsoft.com/office/officeart/2005/8/colors/accent1_2" csCatId="accent1" phldr="1"/>
      <dgm:spPr/>
      <dgm:t>
        <a:bodyPr/>
        <a:lstStyle/>
        <a:p>
          <a:endParaRPr lang="en-US"/>
        </a:p>
      </dgm:t>
    </dgm:pt>
    <dgm:pt modelId="{6CD7A6F0-954D-4A40-AA3C-43029DB7EB21}">
      <dgm:prSet phldrT="[Text]"/>
      <dgm:spPr/>
      <dgm:t>
        <a:bodyPr/>
        <a:lstStyle/>
        <a:p>
          <a:r>
            <a:rPr lang="en-US" dirty="0" smtClean="0"/>
            <a:t>Contextual Collaboration WCF Services (WS-*)</a:t>
          </a:r>
          <a:endParaRPr lang="en-US" dirty="0"/>
        </a:p>
      </dgm:t>
    </dgm:pt>
    <dgm:pt modelId="{046185E3-3F4E-48A2-BB44-E0B9536B1C59}" type="parTrans" cxnId="{4207EED8-BD67-4FD0-8216-55457DC70FAF}">
      <dgm:prSet/>
      <dgm:spPr/>
      <dgm:t>
        <a:bodyPr/>
        <a:lstStyle/>
        <a:p>
          <a:endParaRPr lang="en-US"/>
        </a:p>
      </dgm:t>
    </dgm:pt>
    <dgm:pt modelId="{A83BE7A4-7D75-4F5F-B52F-26C4F48A1EB2}" type="sibTrans" cxnId="{4207EED8-BD67-4FD0-8216-55457DC70FAF}">
      <dgm:prSet/>
      <dgm:spPr/>
      <dgm:t>
        <a:bodyPr/>
        <a:lstStyle/>
        <a:p>
          <a:endParaRPr lang="en-US"/>
        </a:p>
      </dgm:t>
    </dgm:pt>
    <dgm:pt modelId="{494F4011-D0E9-4AF2-A373-6567F6E2262E}">
      <dgm:prSet phldrT="[Text]"/>
      <dgm:spPr/>
      <dgm:t>
        <a:bodyPr/>
        <a:lstStyle/>
        <a:p>
          <a:r>
            <a:rPr lang="en-US" dirty="0" smtClean="0"/>
            <a:t>3</a:t>
          </a:r>
          <a:r>
            <a:rPr lang="en-US" baseline="30000" dirty="0" smtClean="0"/>
            <a:t>rd</a:t>
          </a:r>
          <a:r>
            <a:rPr lang="en-US" dirty="0" smtClean="0"/>
            <a:t> Party WCF Services</a:t>
          </a:r>
          <a:endParaRPr lang="en-US" dirty="0"/>
        </a:p>
      </dgm:t>
    </dgm:pt>
    <dgm:pt modelId="{5B43C852-BDF1-40F3-AA15-7B68496643DC}" type="parTrans" cxnId="{08150632-9CDA-445D-914D-DDD421A385AA}">
      <dgm:prSet/>
      <dgm:spPr/>
      <dgm:t>
        <a:bodyPr/>
        <a:lstStyle/>
        <a:p>
          <a:endParaRPr lang="en-US"/>
        </a:p>
      </dgm:t>
    </dgm:pt>
    <dgm:pt modelId="{2D56380B-7640-400F-8C2A-54789447EE56}" type="sibTrans" cxnId="{08150632-9CDA-445D-914D-DDD421A385AA}">
      <dgm:prSet/>
      <dgm:spPr/>
      <dgm:t>
        <a:bodyPr/>
        <a:lstStyle/>
        <a:p>
          <a:endParaRPr lang="en-US"/>
        </a:p>
      </dgm:t>
    </dgm:pt>
    <dgm:pt modelId="{21DF3AAF-2E92-4882-8471-52D9C6827E77}">
      <dgm:prSet phldrT="[Text]"/>
      <dgm:spPr/>
      <dgm:t>
        <a:bodyPr/>
        <a:lstStyle/>
        <a:p>
          <a:r>
            <a:rPr lang="en-US" dirty="0" smtClean="0"/>
            <a:t>Provides Office Communicator features and functionality</a:t>
          </a:r>
          <a:endParaRPr lang="en-US" dirty="0"/>
        </a:p>
      </dgm:t>
    </dgm:pt>
    <dgm:pt modelId="{F542DD65-44AF-4D6C-9F15-06BFCBC2973E}" type="parTrans" cxnId="{4E056FFE-83BA-40CA-91B7-5C760FDBFDE4}">
      <dgm:prSet/>
      <dgm:spPr/>
      <dgm:t>
        <a:bodyPr/>
        <a:lstStyle/>
        <a:p>
          <a:endParaRPr lang="en-US"/>
        </a:p>
      </dgm:t>
    </dgm:pt>
    <dgm:pt modelId="{E7FD34E5-F595-49B3-B939-5EC44C1D2509}" type="sibTrans" cxnId="{4E056FFE-83BA-40CA-91B7-5C760FDBFDE4}">
      <dgm:prSet/>
      <dgm:spPr/>
      <dgm:t>
        <a:bodyPr/>
        <a:lstStyle/>
        <a:p>
          <a:endParaRPr lang="en-US"/>
        </a:p>
      </dgm:t>
    </dgm:pt>
    <dgm:pt modelId="{EEB5778D-2A7F-42A7-B95B-C7F8760F91B4}">
      <dgm:prSet phldrT="[Text]"/>
      <dgm:spPr/>
      <dgm:t>
        <a:bodyPr/>
        <a:lstStyle/>
        <a:p>
          <a:r>
            <a:rPr lang="en-US" dirty="0" smtClean="0"/>
            <a:t>3</a:t>
          </a:r>
          <a:r>
            <a:rPr lang="en-US" baseline="30000" dirty="0" smtClean="0"/>
            <a:t>rd</a:t>
          </a:r>
          <a:r>
            <a:rPr lang="en-US" dirty="0" smtClean="0"/>
            <a:t> party call control</a:t>
          </a:r>
          <a:endParaRPr lang="en-US" dirty="0"/>
        </a:p>
      </dgm:t>
    </dgm:pt>
    <dgm:pt modelId="{210DAB37-7FE8-42D7-8DEA-CA84D5123F0B}" type="parTrans" cxnId="{4F997C46-C4CC-4117-8CB4-A32E8DC0F4DE}">
      <dgm:prSet/>
      <dgm:spPr/>
      <dgm:t>
        <a:bodyPr/>
        <a:lstStyle/>
        <a:p>
          <a:endParaRPr lang="en-US"/>
        </a:p>
      </dgm:t>
    </dgm:pt>
    <dgm:pt modelId="{FD0C7E54-FB15-4521-8A35-06468C8378F0}" type="sibTrans" cxnId="{4F997C46-C4CC-4117-8CB4-A32E8DC0F4DE}">
      <dgm:prSet/>
      <dgm:spPr/>
      <dgm:t>
        <a:bodyPr/>
        <a:lstStyle/>
        <a:p>
          <a:endParaRPr lang="en-US"/>
        </a:p>
      </dgm:t>
    </dgm:pt>
    <dgm:pt modelId="{CFE08AB3-2AA4-4F4D-A46F-4C68D118D86A}">
      <dgm:prSet phldrT="[Text]"/>
      <dgm:spPr/>
      <dgm:t>
        <a:bodyPr/>
        <a:lstStyle/>
        <a:p>
          <a:r>
            <a:rPr lang="en-US" dirty="0" smtClean="0"/>
            <a:t>Query Presence</a:t>
          </a:r>
          <a:endParaRPr lang="en-US" dirty="0"/>
        </a:p>
      </dgm:t>
    </dgm:pt>
    <dgm:pt modelId="{0B82C386-09B1-4E50-A247-2078BD2FEEDE}" type="parTrans" cxnId="{083BB5C4-7E19-461E-AAA6-1D6F517B6692}">
      <dgm:prSet/>
      <dgm:spPr/>
      <dgm:t>
        <a:bodyPr/>
        <a:lstStyle/>
        <a:p>
          <a:endParaRPr lang="en-US"/>
        </a:p>
      </dgm:t>
    </dgm:pt>
    <dgm:pt modelId="{BD7455FE-3E4A-4468-9297-2C4B381E9DE0}" type="sibTrans" cxnId="{083BB5C4-7E19-461E-AAA6-1D6F517B6692}">
      <dgm:prSet/>
      <dgm:spPr/>
      <dgm:t>
        <a:bodyPr/>
        <a:lstStyle/>
        <a:p>
          <a:endParaRPr lang="en-US"/>
        </a:p>
      </dgm:t>
    </dgm:pt>
    <dgm:pt modelId="{FF9EE5B6-4146-4C22-8D5A-6CAD4C9B1F06}" type="pres">
      <dgm:prSet presAssocID="{0E456C17-A9FE-4060-BF4E-25EC006366DF}" presName="compositeShape" presStyleCnt="0">
        <dgm:presLayoutVars>
          <dgm:dir/>
          <dgm:resizeHandles/>
        </dgm:presLayoutVars>
      </dgm:prSet>
      <dgm:spPr/>
      <dgm:t>
        <a:bodyPr/>
        <a:lstStyle/>
        <a:p>
          <a:endParaRPr lang="en-US"/>
        </a:p>
      </dgm:t>
    </dgm:pt>
    <dgm:pt modelId="{6C977D79-791B-41AF-9AA7-5392C1501FDA}" type="pres">
      <dgm:prSet presAssocID="{0E456C17-A9FE-4060-BF4E-25EC006366DF}" presName="pyramid" presStyleLbl="node1" presStyleIdx="0" presStyleCnt="1" custLinFactNeighborX="-41875" custLinFactNeighborY="-9375"/>
      <dgm:spPr/>
    </dgm:pt>
    <dgm:pt modelId="{F37E412F-BD13-4F88-9B5E-ED9B01FC807F}" type="pres">
      <dgm:prSet presAssocID="{0E456C17-A9FE-4060-BF4E-25EC006366DF}" presName="theList" presStyleCnt="0"/>
      <dgm:spPr/>
    </dgm:pt>
    <dgm:pt modelId="{8EB91783-CD7B-4275-AF98-DBD3C2C5AA28}" type="pres">
      <dgm:prSet presAssocID="{6CD7A6F0-954D-4A40-AA3C-43029DB7EB21}" presName="aNode" presStyleLbl="fgAcc1" presStyleIdx="0" presStyleCnt="2">
        <dgm:presLayoutVars>
          <dgm:bulletEnabled val="1"/>
        </dgm:presLayoutVars>
      </dgm:prSet>
      <dgm:spPr/>
      <dgm:t>
        <a:bodyPr/>
        <a:lstStyle/>
        <a:p>
          <a:endParaRPr lang="en-US"/>
        </a:p>
      </dgm:t>
    </dgm:pt>
    <dgm:pt modelId="{8EBDBED3-FC6D-4110-975D-E3E05F7A2E1D}" type="pres">
      <dgm:prSet presAssocID="{6CD7A6F0-954D-4A40-AA3C-43029DB7EB21}" presName="aSpace" presStyleCnt="0"/>
      <dgm:spPr/>
    </dgm:pt>
    <dgm:pt modelId="{00903F47-65E0-4C68-9E39-BEFA045B8FE7}" type="pres">
      <dgm:prSet presAssocID="{494F4011-D0E9-4AF2-A373-6567F6E2262E}" presName="aNode" presStyleLbl="fgAcc1" presStyleIdx="1" presStyleCnt="2">
        <dgm:presLayoutVars>
          <dgm:bulletEnabled val="1"/>
        </dgm:presLayoutVars>
      </dgm:prSet>
      <dgm:spPr/>
      <dgm:t>
        <a:bodyPr/>
        <a:lstStyle/>
        <a:p>
          <a:endParaRPr lang="en-US"/>
        </a:p>
      </dgm:t>
    </dgm:pt>
    <dgm:pt modelId="{B0E13808-EE50-4E35-B94B-E040704BBCA1}" type="pres">
      <dgm:prSet presAssocID="{494F4011-D0E9-4AF2-A373-6567F6E2262E}" presName="aSpace" presStyleCnt="0"/>
      <dgm:spPr/>
    </dgm:pt>
  </dgm:ptLst>
  <dgm:cxnLst>
    <dgm:cxn modelId="{4E056FFE-83BA-40CA-91B7-5C760FDBFDE4}" srcId="{6CD7A6F0-954D-4A40-AA3C-43029DB7EB21}" destId="{21DF3AAF-2E92-4882-8471-52D9C6827E77}" srcOrd="0" destOrd="0" parTransId="{F542DD65-44AF-4D6C-9F15-06BFCBC2973E}" sibTransId="{E7FD34E5-F595-49B3-B939-5EC44C1D2509}"/>
    <dgm:cxn modelId="{51E3188A-8C53-4548-8ED2-2FB4492C1AC8}" type="presOf" srcId="{6CD7A6F0-954D-4A40-AA3C-43029DB7EB21}" destId="{8EB91783-CD7B-4275-AF98-DBD3C2C5AA28}" srcOrd="0" destOrd="0" presId="urn:microsoft.com/office/officeart/2005/8/layout/pyramid2"/>
    <dgm:cxn modelId="{B2165539-D804-444A-80B3-4968930E6598}" type="presOf" srcId="{494F4011-D0E9-4AF2-A373-6567F6E2262E}" destId="{00903F47-65E0-4C68-9E39-BEFA045B8FE7}" srcOrd="0" destOrd="0" presId="urn:microsoft.com/office/officeart/2005/8/layout/pyramid2"/>
    <dgm:cxn modelId="{52C1B1A9-C0FA-43F0-82CD-230147F67451}" type="presOf" srcId="{CFE08AB3-2AA4-4F4D-A46F-4C68D118D86A}" destId="{00903F47-65E0-4C68-9E39-BEFA045B8FE7}" srcOrd="0" destOrd="2" presId="urn:microsoft.com/office/officeart/2005/8/layout/pyramid2"/>
    <dgm:cxn modelId="{CE75B320-E73D-4DBE-9146-CDD47E08C62C}" type="presOf" srcId="{21DF3AAF-2E92-4882-8471-52D9C6827E77}" destId="{8EB91783-CD7B-4275-AF98-DBD3C2C5AA28}" srcOrd="0" destOrd="1" presId="urn:microsoft.com/office/officeart/2005/8/layout/pyramid2"/>
    <dgm:cxn modelId="{26242E9E-C83D-4734-8E42-948EAAA59218}" type="presOf" srcId="{EEB5778D-2A7F-42A7-B95B-C7F8760F91B4}" destId="{00903F47-65E0-4C68-9E39-BEFA045B8FE7}" srcOrd="0" destOrd="1" presId="urn:microsoft.com/office/officeart/2005/8/layout/pyramid2"/>
    <dgm:cxn modelId="{08150632-9CDA-445D-914D-DDD421A385AA}" srcId="{0E456C17-A9FE-4060-BF4E-25EC006366DF}" destId="{494F4011-D0E9-4AF2-A373-6567F6E2262E}" srcOrd="1" destOrd="0" parTransId="{5B43C852-BDF1-40F3-AA15-7B68496643DC}" sibTransId="{2D56380B-7640-400F-8C2A-54789447EE56}"/>
    <dgm:cxn modelId="{083BB5C4-7E19-461E-AAA6-1D6F517B6692}" srcId="{494F4011-D0E9-4AF2-A373-6567F6E2262E}" destId="{CFE08AB3-2AA4-4F4D-A46F-4C68D118D86A}" srcOrd="1" destOrd="0" parTransId="{0B82C386-09B1-4E50-A247-2078BD2FEEDE}" sibTransId="{BD7455FE-3E4A-4468-9297-2C4B381E9DE0}"/>
    <dgm:cxn modelId="{4207EED8-BD67-4FD0-8216-55457DC70FAF}" srcId="{0E456C17-A9FE-4060-BF4E-25EC006366DF}" destId="{6CD7A6F0-954D-4A40-AA3C-43029DB7EB21}" srcOrd="0" destOrd="0" parTransId="{046185E3-3F4E-48A2-BB44-E0B9536B1C59}" sibTransId="{A83BE7A4-7D75-4F5F-B52F-26C4F48A1EB2}"/>
    <dgm:cxn modelId="{4F997C46-C4CC-4117-8CB4-A32E8DC0F4DE}" srcId="{494F4011-D0E9-4AF2-A373-6567F6E2262E}" destId="{EEB5778D-2A7F-42A7-B95B-C7F8760F91B4}" srcOrd="0" destOrd="0" parTransId="{210DAB37-7FE8-42D7-8DEA-CA84D5123F0B}" sibTransId="{FD0C7E54-FB15-4521-8A35-06468C8378F0}"/>
    <dgm:cxn modelId="{562B7EF7-FC75-49AE-9C69-C2CB6B560A92}" type="presOf" srcId="{0E456C17-A9FE-4060-BF4E-25EC006366DF}" destId="{FF9EE5B6-4146-4C22-8D5A-6CAD4C9B1F06}" srcOrd="0" destOrd="0" presId="urn:microsoft.com/office/officeart/2005/8/layout/pyramid2"/>
    <dgm:cxn modelId="{DB46FA2B-7BBE-447C-AA8E-13E7AC27F1C0}" type="presParOf" srcId="{FF9EE5B6-4146-4C22-8D5A-6CAD4C9B1F06}" destId="{6C977D79-791B-41AF-9AA7-5392C1501FDA}" srcOrd="0" destOrd="0" presId="urn:microsoft.com/office/officeart/2005/8/layout/pyramid2"/>
    <dgm:cxn modelId="{D1501E33-21A0-4C7D-86E8-FDE1D23FD1DF}" type="presParOf" srcId="{FF9EE5B6-4146-4C22-8D5A-6CAD4C9B1F06}" destId="{F37E412F-BD13-4F88-9B5E-ED9B01FC807F}" srcOrd="1" destOrd="0" presId="urn:microsoft.com/office/officeart/2005/8/layout/pyramid2"/>
    <dgm:cxn modelId="{5D53C62C-8F49-4729-8252-BD21D0087E55}" type="presParOf" srcId="{F37E412F-BD13-4F88-9B5E-ED9B01FC807F}" destId="{8EB91783-CD7B-4275-AF98-DBD3C2C5AA28}" srcOrd="0" destOrd="0" presId="urn:microsoft.com/office/officeart/2005/8/layout/pyramid2"/>
    <dgm:cxn modelId="{BEBB3A56-3F2A-4FC5-B390-128B3435F4EE}" type="presParOf" srcId="{F37E412F-BD13-4F88-9B5E-ED9B01FC807F}" destId="{8EBDBED3-FC6D-4110-975D-E3E05F7A2E1D}" srcOrd="1" destOrd="0" presId="urn:microsoft.com/office/officeart/2005/8/layout/pyramid2"/>
    <dgm:cxn modelId="{E71EC204-0CA3-4207-90E5-C1EC5992AB84}" type="presParOf" srcId="{F37E412F-BD13-4F88-9B5E-ED9B01FC807F}" destId="{00903F47-65E0-4C68-9E39-BEFA045B8FE7}" srcOrd="2" destOrd="0" presId="urn:microsoft.com/office/officeart/2005/8/layout/pyramid2"/>
    <dgm:cxn modelId="{8D855F69-0C85-4578-B2D5-39B0675213DE}" type="presParOf" srcId="{F37E412F-BD13-4F88-9B5E-ED9B01FC807F}" destId="{B0E13808-EE50-4E35-B94B-E040704BBCA1}" srcOrd="3" destOrd="0" presId="urn:microsoft.com/office/officeart/2005/8/layout/pyramid2"/>
  </dgm:cxnLst>
  <dgm:bg/>
  <dgm:whole/>
</dgm:dataModel>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Calibri" pitchFamily="34" charset="0"/>
              </a:rPr>
              <a:t>PDC 2008</a:t>
            </a:r>
            <a:endParaRPr lang="en-US" dirty="0">
              <a:latin typeface="Calibr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Calibri" pitchFamily="34" charset="0"/>
              </a:rPr>
              <a:pPr/>
              <a:t>10/27/2008</a:t>
            </a:fld>
            <a:endParaRPr lang="en-US" dirty="0">
              <a:latin typeface="Calibr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Calibri" pitchFamily="34" charset="0"/>
              </a:rPr>
              <a:pPr/>
              <a:t>‹#›</a:t>
            </a:fld>
            <a:endParaRPr lang="en-US" dirty="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defRPr>
            </a:lvl1pPr>
          </a:lstStyle>
          <a:p>
            <a:r>
              <a:rPr lang="en-US" dirty="0" smtClean="0"/>
              <a:t>PDC 2008</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pitchFamily="34" charset="0"/>
              </a:defRPr>
            </a:lvl1pPr>
          </a:lstStyle>
          <a:p>
            <a:fld id="{7C3FBCD4-166E-446F-AF18-7D4A0CF9AEF6}" type="datetimeFigureOut">
              <a:rPr lang="en-US" smtClean="0"/>
              <a:pPr/>
              <a:t>10/27/2008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Calibri"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Calibr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a:p>
            <a:endParaRPr lang="en-US" sz="500" dirty="0">
              <a:latin typeface="Calibr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7301">
              <a:lnSpc>
                <a:spcPct val="90000"/>
              </a:lnSpc>
              <a:spcBef>
                <a:spcPct val="30000"/>
              </a:spcBef>
              <a:buClr>
                <a:srgbClr val="F4BE96"/>
              </a:buClr>
              <a:buSzPct val="105000"/>
              <a:defRPr/>
            </a:pPr>
            <a:endParaRPr lang="en-US" dirty="0" smtClean="0"/>
          </a:p>
        </p:txBody>
      </p:sp>
      <p:sp>
        <p:nvSpPr>
          <p:cNvPr id="4" name="Slide Number Placeholder 3"/>
          <p:cNvSpPr>
            <a:spLocks noGrp="1"/>
          </p:cNvSpPr>
          <p:nvPr>
            <p:ph type="sldNum" sz="quarter" idx="10"/>
          </p:nvPr>
        </p:nvSpPr>
        <p:spPr/>
        <p:txBody>
          <a:bodyPr/>
          <a:lstStyle/>
          <a:p>
            <a:pPr algn="r" defTabSz="914363" rtl="0"/>
            <a:fld id="{AC248039-9E8B-422F-8B1A-4AF677A6F4FF}" type="slidenum">
              <a:rPr lang="en-US" sz="1200" kern="1200">
                <a:solidFill>
                  <a:prstClr val="black"/>
                </a:solidFill>
                <a:latin typeface="Calibri"/>
                <a:ea typeface="+mn-ea"/>
                <a:cs typeface="+mn-cs"/>
              </a:rPr>
              <a:pPr algn="r" defTabSz="914363" rtl="0"/>
              <a:t>11</a:t>
            </a:fld>
            <a:endParaRPr lang="en-US" sz="1200" kern="1200">
              <a:solidFill>
                <a:prstClr val="black"/>
              </a:solidFill>
              <a:latin typeface="Calibri"/>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lgn="r" defTabSz="914363" rtl="0"/>
            <a:fld id="{AC248039-9E8B-422F-8B1A-4AF677A6F4FF}" type="slidenum">
              <a:rPr lang="en-US" sz="1200" kern="1200">
                <a:solidFill>
                  <a:prstClr val="black"/>
                </a:solidFill>
                <a:latin typeface="Calibri"/>
                <a:ea typeface="+mn-ea"/>
                <a:cs typeface="+mn-cs"/>
              </a:rPr>
              <a:pPr algn="r" defTabSz="914363" rtl="0"/>
              <a:t>13</a:t>
            </a:fld>
            <a:endParaRPr lang="en-US" sz="1200" kern="1200">
              <a:solidFill>
                <a:prstClr val="black"/>
              </a:solidFill>
              <a:latin typeface="Calibri"/>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lgn="r" defTabSz="914363" rtl="0"/>
            <a:fld id="{8B263312-38AA-4E1E-B2B5-0F8F122B24FE}" type="slidenum">
              <a:rPr lang="en-US" sz="1200" kern="1200">
                <a:solidFill>
                  <a:prstClr val="black"/>
                </a:solidFill>
                <a:latin typeface="Calibri"/>
                <a:ea typeface="+mn-ea"/>
                <a:cs typeface="+mn-cs"/>
              </a:rPr>
              <a:pPr algn="r" defTabSz="914363" rtl="0"/>
              <a:t>2</a:t>
            </a:fld>
            <a:endParaRPr lang="en-US" sz="1200" kern="1200" dirty="0">
              <a:solidFill>
                <a:prstClr val="black"/>
              </a:solidFill>
              <a:latin typeface="Calibri"/>
              <a:ea typeface="+mn-ea"/>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smtClean="0"/>
          </a:p>
        </p:txBody>
      </p:sp>
      <p:sp>
        <p:nvSpPr>
          <p:cNvPr id="4" name="Slide Number Placeholder 3"/>
          <p:cNvSpPr>
            <a:spLocks noGrp="1"/>
          </p:cNvSpPr>
          <p:nvPr>
            <p:ph type="sldNum" sz="quarter" idx="10"/>
          </p:nvPr>
        </p:nvSpPr>
        <p:spPr/>
        <p:txBody>
          <a:bodyPr/>
          <a:lstStyle/>
          <a:p>
            <a:fld id="{A823A7F1-46AF-459F-B659-58FF15D2B1B1}"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lgn="l" defTabSz="914363" rtl="0"/>
            <a:endParaRPr lang="en-US" sz="1200" kern="1200" dirty="0">
              <a:solidFill>
                <a:prstClr val="black"/>
              </a:solidFill>
              <a:latin typeface="Calibri"/>
              <a:ea typeface="+mn-ea"/>
              <a:cs typeface="+mn-cs"/>
            </a:endParaRPr>
          </a:p>
        </p:txBody>
      </p:sp>
      <p:sp>
        <p:nvSpPr>
          <p:cNvPr id="5" name="Date Placeholder 4"/>
          <p:cNvSpPr>
            <a:spLocks noGrp="1"/>
          </p:cNvSpPr>
          <p:nvPr>
            <p:ph type="dt" idx="11"/>
          </p:nvPr>
        </p:nvSpPr>
        <p:spPr/>
        <p:txBody>
          <a:bodyPr/>
          <a:lstStyle/>
          <a:p>
            <a:pPr algn="r" defTabSz="914363" rtl="0"/>
            <a:fld id="{81331B57-0BE5-4F82-AA58-76F53EFF3ADA}" type="datetime8">
              <a:rPr lang="en-US" sz="1200" kern="1200">
                <a:solidFill>
                  <a:prstClr val="black"/>
                </a:solidFill>
                <a:latin typeface="Calibri"/>
                <a:ea typeface="+mn-ea"/>
                <a:cs typeface="+mn-cs"/>
              </a:rPr>
              <a:pPr algn="r" defTabSz="914363" rtl="0"/>
              <a:t>10/27/2008 4:39 PM</a:t>
            </a:fld>
            <a:endParaRPr lang="en-US" sz="1200" kern="1200">
              <a:solidFill>
                <a:prstClr val="black"/>
              </a:solidFill>
              <a:latin typeface="Calibri"/>
              <a:ea typeface="+mn-ea"/>
              <a:cs typeface="+mn-cs"/>
            </a:endParaRPr>
          </a:p>
        </p:txBody>
      </p:sp>
      <p:sp>
        <p:nvSpPr>
          <p:cNvPr id="6" name="Footer Placeholder 5"/>
          <p:cNvSpPr>
            <a:spLocks noGrp="1"/>
          </p:cNvSpPr>
          <p:nvPr>
            <p:ph type="ftr" sz="quarter" idx="12"/>
          </p:nvPr>
        </p:nvSpPr>
        <p:spPr/>
        <p:txBody>
          <a:bodyPr/>
          <a:lstStyle/>
          <a:p>
            <a:pPr algn="l" defTabSz="914363" rtl="0"/>
            <a:r>
              <a:rPr lang="en-US" sz="1200" kern="1200" dirty="0">
                <a:solidFill>
                  <a:srgbClr val="000000"/>
                </a:solidFill>
                <a:latin typeface="Calibri" pitchFamily="34" charset="0"/>
                <a:ea typeface="+mn-ea"/>
                <a:cs typeface="+mn-cs"/>
              </a:rPr>
              <a:t>© 2008 Microsoft Corporation. All rights reserved. Microsoft, Windows, Windows Vista and other product names are or may be registered trademarks and/or trademarks in the U.S. and/or other countries.</a:t>
            </a:r>
          </a:p>
          <a:p>
            <a:pPr algn="l" defTabSz="914363" rtl="0"/>
            <a:r>
              <a:rPr lang="en-US" sz="1200" kern="1200" dirty="0">
                <a:solidFill>
                  <a:srgbClr val="000000"/>
                </a:solidFill>
                <a:latin typeface="Calibri" pitchFamily="34" charset="0"/>
                <a:ea typeface="+mn-ea"/>
                <a:cs typeface="+mn-cs"/>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1200" kern="1200" dirty="0">
                <a:solidFill>
                  <a:srgbClr val="000000"/>
                </a:solidFill>
                <a:latin typeface="Calibri" pitchFamily="34" charset="0"/>
                <a:ea typeface="+mn-ea"/>
                <a:cs typeface="+mn-cs"/>
              </a:rPr>
            </a:br>
            <a:r>
              <a:rPr lang="en-US" sz="1200" kern="1200" dirty="0">
                <a:solidFill>
                  <a:srgbClr val="000000"/>
                </a:solidFill>
                <a:latin typeface="Calibri" pitchFamily="34" charset="0"/>
                <a:ea typeface="+mn-ea"/>
                <a:cs typeface="+mn-cs"/>
              </a:rPr>
              <a:t>MICROSOFT MAKES NO WARRANTIES, EXPRESS, IMPLIED OR STATUTORY, AS TO THE INFORMATION IN THIS PRESENTATION.</a:t>
            </a:r>
          </a:p>
          <a:p>
            <a:pPr algn="l" defTabSz="914363" rtl="0"/>
            <a:endParaRPr lang="en-US" sz="1200" kern="1200" dirty="0">
              <a:solidFill>
                <a:prstClr val="black"/>
              </a:solidFill>
              <a:latin typeface="Calibri" pitchFamily="34" charset="0"/>
              <a:ea typeface="+mn-ea"/>
              <a:cs typeface="+mn-cs"/>
            </a:endParaRPr>
          </a:p>
        </p:txBody>
      </p:sp>
      <p:sp>
        <p:nvSpPr>
          <p:cNvPr id="7" name="Slide Number Placeholder 6"/>
          <p:cNvSpPr>
            <a:spLocks noGrp="1"/>
          </p:cNvSpPr>
          <p:nvPr>
            <p:ph type="sldNum" sz="quarter" idx="13"/>
          </p:nvPr>
        </p:nvSpPr>
        <p:spPr/>
        <p:txBody>
          <a:bodyPr/>
          <a:lstStyle/>
          <a:p>
            <a:pPr algn="r" defTabSz="914363" rtl="0"/>
            <a:fld id="{EC87E0CF-87F6-4B58-B8B8-DCAB2DAAF3CA}" type="slidenum">
              <a:rPr lang="en-US" sz="1200" kern="1200">
                <a:solidFill>
                  <a:prstClr val="black"/>
                </a:solidFill>
                <a:latin typeface="Calibri"/>
                <a:ea typeface="+mn-ea"/>
                <a:cs typeface="+mn-cs"/>
              </a:rPr>
              <a:pPr algn="r" defTabSz="914363" rtl="0"/>
              <a:t>27</a:t>
            </a:fld>
            <a:endParaRPr lang="en-US" sz="1200" kern="1200" dirty="0">
              <a:solidFill>
                <a:prstClr val="black"/>
              </a:solidFill>
              <a:latin typeface="Calibri"/>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a:p>
            <a:endParaRPr lang="en-US" sz="500" dirty="0">
              <a:latin typeface="Calibr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3663" y="685800"/>
            <a:ext cx="1803400" cy="1354138"/>
          </a:xfrm>
        </p:spPr>
      </p:sp>
      <p:sp>
        <p:nvSpPr>
          <p:cNvPr id="3" name="Notes Placeholder 2"/>
          <p:cNvSpPr>
            <a:spLocks noGrp="1"/>
          </p:cNvSpPr>
          <p:nvPr>
            <p:ph type="body" idx="1"/>
          </p:nvPr>
        </p:nvSpPr>
        <p:spPr/>
        <p:txBody>
          <a:bodyPr>
            <a:normAutofit fontScale="92500" lnSpcReduction="20000"/>
          </a:bodyPr>
          <a:lstStyle/>
          <a:p>
            <a:pPr lvl="0" algn="l"/>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3663" y="685800"/>
            <a:ext cx="1803400" cy="1354138"/>
          </a:xfrm>
        </p:spPr>
      </p:sp>
      <p:sp>
        <p:nvSpPr>
          <p:cNvPr id="3" name="Notes Placeholder 2"/>
          <p:cNvSpPr>
            <a:spLocks noGrp="1"/>
          </p:cNvSpPr>
          <p:nvPr>
            <p:ph type="body" idx="1"/>
          </p:nvPr>
        </p:nvSpPr>
        <p:spPr/>
        <p:txBody>
          <a:bodyPr>
            <a:normAutofit fontScale="92500" lnSpcReduction="20000"/>
          </a:bodyPr>
          <a:lstStyle/>
          <a:p>
            <a:pPr lvl="0" algn="l"/>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7301">
              <a:lnSpc>
                <a:spcPct val="90000"/>
              </a:lnSpc>
              <a:spcBef>
                <a:spcPct val="30000"/>
              </a:spcBef>
              <a:buClr>
                <a:srgbClr val="F4BE96"/>
              </a:buClr>
              <a:buSzPct val="105000"/>
              <a:defRPr/>
            </a:pPr>
            <a:endParaRPr lang="en-US" dirty="0" smtClean="0"/>
          </a:p>
        </p:txBody>
      </p:sp>
      <p:sp>
        <p:nvSpPr>
          <p:cNvPr id="4" name="Slide Number Placeholder 3"/>
          <p:cNvSpPr>
            <a:spLocks noGrp="1"/>
          </p:cNvSpPr>
          <p:nvPr>
            <p:ph type="sldNum" sz="quarter" idx="10"/>
          </p:nvPr>
        </p:nvSpPr>
        <p:spPr/>
        <p:txBody>
          <a:bodyPr/>
          <a:lstStyle/>
          <a:p>
            <a:fld id="{792989EB-BD10-43E8-B29A-67A1816CC74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4:39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lgn="r" defTabSz="914363" rtl="0"/>
            <a:fld id="{AC248039-9E8B-422F-8B1A-4AF677A6F4FF}" type="slidenum">
              <a:rPr lang="en-US" sz="1200" kern="1200">
                <a:solidFill>
                  <a:prstClr val="black"/>
                </a:solidFill>
                <a:latin typeface="Calibri"/>
                <a:ea typeface="+mn-ea"/>
                <a:cs typeface="+mn-cs"/>
              </a:rPr>
              <a:pPr algn="r" defTabSz="914363" rtl="0"/>
              <a:t>8</a:t>
            </a:fld>
            <a:endParaRPr lang="en-US" sz="1200" kern="1200">
              <a:solidFill>
                <a:prstClr val="black"/>
              </a:solidFill>
              <a:latin typeface="Calibri"/>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lgn="r" defTabSz="914363" rtl="0"/>
            <a:fld id="{AC248039-9E8B-422F-8B1A-4AF677A6F4FF}" type="slidenum">
              <a:rPr lang="en-US" sz="1200" kern="1200">
                <a:solidFill>
                  <a:prstClr val="black"/>
                </a:solidFill>
                <a:latin typeface="Calibri"/>
                <a:ea typeface="+mn-ea"/>
                <a:cs typeface="+mn-cs"/>
              </a:rPr>
              <a:pPr algn="r" defTabSz="914363" rtl="0"/>
              <a:t>9</a:t>
            </a:fld>
            <a:endParaRPr lang="en-US" sz="1200" kern="1200">
              <a:solidFill>
                <a:prstClr val="black"/>
              </a:solidFill>
              <a:latin typeface="Calibri"/>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0135" y="1905001"/>
            <a:ext cx="7681913" cy="1523495"/>
          </a:xfrm>
        </p:spPr>
        <p:txBody>
          <a:bodyPr>
            <a:noAutofit/>
          </a:bodyPr>
          <a:lstStyle>
            <a:lvl1pPr>
              <a:lnSpc>
                <a:spcPct val="90000"/>
              </a:lnSpc>
              <a:defRPr sz="4400" b="1"/>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945954" y="4038600"/>
            <a:ext cx="3456094" cy="914400"/>
          </a:xfrm>
        </p:spPr>
        <p:txBody>
          <a:bodyPr>
            <a:noAutofit/>
          </a:bodyPr>
          <a:lstStyle>
            <a:lvl1pPr marL="457200" indent="-457200" algn="l">
              <a:lnSpc>
                <a:spcPct val="75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Click to edit Master subtitle style</a:t>
            </a:r>
            <a:endParaRPr lang="en-US" dirty="0"/>
          </a:p>
        </p:txBody>
      </p:sp>
      <p:sp>
        <p:nvSpPr>
          <p:cNvPr id="7" name="Text Placeholder 6"/>
          <p:cNvSpPr>
            <a:spLocks noGrp="1"/>
          </p:cNvSpPr>
          <p:nvPr>
            <p:ph type="body" sz="quarter" idx="10" hasCustomPrompt="1"/>
          </p:nvPr>
        </p:nvSpPr>
        <p:spPr>
          <a:xfrm>
            <a:off x="4945954" y="5486400"/>
            <a:ext cx="3456094" cy="838200"/>
          </a:xfrm>
        </p:spPr>
        <p:txBody>
          <a:bodyPr vert="horz" wrap="square" lIns="0" tIns="0" rIns="0" bIns="0" rtlCol="0">
            <a:noAutofit/>
          </a:bodyPr>
          <a:lstStyle>
            <a:lvl1pPr marL="457200" indent="-457200" algn="l" defTabSz="914363" rtl="0" eaLnBrk="1" latinLnBrk="0" hangingPunct="1">
              <a:lnSpc>
                <a:spcPct val="75000"/>
              </a:lnSpc>
              <a:spcBef>
                <a:spcPts val="0"/>
              </a:spcBef>
              <a:spcAft>
                <a:spcPts val="0"/>
              </a:spcAft>
              <a:buFont typeface="Arial" pitchFamily="34" charset="0"/>
              <a:buNone/>
              <a:tabLst>
                <a:tab pos="457200" algn="l"/>
              </a:tabLst>
              <a:defRPr lang="en-US" sz="3000" kern="1200" dirty="0">
                <a:solidFill>
                  <a:schemeClr val="tx1">
                    <a:tint val="75000"/>
                  </a:schemeClr>
                </a:solidFill>
                <a:latin typeface="+mn-lt"/>
                <a:ea typeface="+mn-ea"/>
                <a:cs typeface="+mn-cs"/>
                <a:sym typeface="Wingdings"/>
              </a:defRPr>
            </a:lvl1pPr>
          </a:lstStyle>
          <a:p>
            <a:r>
              <a:rPr lang="en-US" dirty="0" smtClean="0"/>
              <a:t>	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peaker Notes BLACK slide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baseline="0"/>
            </a:lvl1pPr>
          </a:lstStyle>
          <a:p>
            <a:r>
              <a:rPr lang="en-US" dirty="0" smtClean="0"/>
              <a:t>Use this Slide for Speaker Notes</a:t>
            </a:r>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793750" indent="-384175">
              <a:buClr>
                <a:schemeClr val="tx1"/>
              </a:buClr>
              <a:buSzPct val="70000"/>
              <a:buFont typeface="Wingdings" pitchFamily="2" charset="2"/>
              <a:buChar char="l"/>
              <a:defRPr/>
            </a:lvl2pPr>
            <a:lvl3pPr marL="1147763" indent="-346075">
              <a:buClr>
                <a:schemeClr val="tx1"/>
              </a:buClr>
              <a:buSzPct val="70000"/>
              <a:buFont typeface="Wingdings" pitchFamily="2" charset="2"/>
              <a:buChar char="l"/>
              <a:defRPr/>
            </a:lvl3pPr>
            <a:lvl4pPr marL="1476375" indent="-328613">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peaker Notes BLACK slide with Footer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lvl1pPr>
          </a:lstStyle>
          <a:p>
            <a:r>
              <a:rPr lang="en-US" dirty="0" smtClean="0"/>
              <a:t>Use this Slide for Speaker Notes</a:t>
            </a:r>
            <a:endParaRPr lang="en-US" dirty="0"/>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801688" indent="-392113">
              <a:buClr>
                <a:schemeClr val="tx1"/>
              </a:buClr>
              <a:buSzPct val="70000"/>
              <a:buFont typeface="Wingdings" pitchFamily="2" charset="2"/>
              <a:buChar char="l"/>
              <a:defRPr/>
            </a:lvl2pPr>
            <a:lvl3pPr marL="1155700" indent="-346075">
              <a:buClr>
                <a:schemeClr val="tx1"/>
              </a:buClr>
              <a:buSzPct val="70000"/>
              <a:buFont typeface="Wingdings" pitchFamily="2" charset="2"/>
              <a:buChar char="l"/>
              <a:defRPr/>
            </a:lvl3pPr>
            <a:lvl4pPr marL="1476375" indent="-312738">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FUTURE -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FUTURE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eveloper Co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CURRENT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FUTURE -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FUTURE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mo, Partner and Custom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945954" y="5334001"/>
            <a:ext cx="3456094" cy="1066799"/>
          </a:xfrm>
        </p:spPr>
        <p:txBody>
          <a:bodyPr>
            <a:noAutofit/>
          </a:bodyPr>
          <a:lstStyle>
            <a:lvl1pPr marL="457200" indent="-457200" algn="l">
              <a:lnSpc>
                <a:spcPct val="78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Presenter Name</a:t>
            </a:r>
          </a:p>
          <a:p>
            <a:r>
              <a:rPr lang="en-US" sz="2400" dirty="0" smtClean="0"/>
              <a:t>	Title</a:t>
            </a:r>
          </a:p>
          <a:p>
            <a:r>
              <a:rPr lang="en-US" sz="2400" dirty="0" smtClean="0"/>
              <a:t>	Group</a:t>
            </a:r>
            <a:endParaRPr lang="en-US" sz="2400" dirty="0"/>
          </a:p>
        </p:txBody>
      </p:sp>
      <p:sp>
        <p:nvSpPr>
          <p:cNvPr id="7" name="Text Placeholder 6"/>
          <p:cNvSpPr>
            <a:spLocks noGrp="1"/>
          </p:cNvSpPr>
          <p:nvPr>
            <p:ph type="body" sz="quarter" idx="10" hasCustomPrompt="1"/>
          </p:nvPr>
        </p:nvSpPr>
        <p:spPr>
          <a:xfrm>
            <a:off x="730044" y="1905000"/>
            <a:ext cx="7682119" cy="1384994"/>
          </a:xfrm>
        </p:spPr>
        <p:txBody>
          <a:bodyPr vert="horz" wrap="square" lIns="0" tIns="0" rIns="0" bIns="0" rtlCol="0"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marL="0" lvl="0" indent="0" algn="l" defTabSz="914363" rtl="0" eaLnBrk="1" latinLnBrk="0" hangingPunct="1">
              <a:lnSpc>
                <a:spcPct val="78000"/>
              </a:lnSpc>
              <a:spcBef>
                <a:spcPct val="20000"/>
              </a:spcBef>
              <a:spcAft>
                <a:spcPts val="800"/>
              </a:spcAft>
              <a:buFont typeface="Arial" pitchFamily="34" charset="0"/>
              <a:buNone/>
            </a:pPr>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ideo and Announc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730044" y="1905000"/>
            <a:ext cx="7682119" cy="1384994"/>
          </a:xfrm>
        </p:spPr>
        <p:txBody>
          <a:bodyPr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30044" y="1411552"/>
            <a:ext cx="7672003" cy="2053960"/>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Placeholder 1"/>
          <p:cNvSpPr>
            <a:spLocks noGrp="1"/>
          </p:cNvSpPr>
          <p:nvPr>
            <p:ph type="title"/>
          </p:nvPr>
        </p:nvSpPr>
        <p:spPr>
          <a:xfrm>
            <a:off x="387054" y="152400"/>
            <a:ext cx="8375946" cy="609398"/>
          </a:xfrm>
          <a:prstGeom prst="rect">
            <a:avLst/>
          </a:prstGeom>
        </p:spPr>
        <p:txBody>
          <a:bodyPr vert="horz" wrap="square" lIns="0" tIns="0" rIns="0" bIns="0" rtlCol="0" anchor="t">
            <a:spAutoFit/>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this Slide for FUTURE Content</a:t>
            </a:r>
            <a:endParaRPr lang="en-US" dirty="0"/>
          </a:p>
        </p:txBody>
      </p:sp>
      <p:sp>
        <p:nvSpPr>
          <p:cNvPr id="6" name="Text Placeholder 5"/>
          <p:cNvSpPr>
            <a:spLocks noGrp="1"/>
          </p:cNvSpPr>
          <p:nvPr>
            <p:ph type="body" sz="quarter" idx="10"/>
          </p:nvPr>
        </p:nvSpPr>
        <p:spPr>
          <a:xfrm>
            <a:off x="730044" y="1411553"/>
            <a:ext cx="7672004" cy="1994841"/>
          </a:xfrm>
        </p:spPr>
        <p:txBody>
          <a:bodyPr/>
          <a:lstStyle>
            <a:lvl1pPr>
              <a:lnSpc>
                <a:spcPct val="78000"/>
              </a:lnSpc>
              <a:defRPr/>
            </a:lvl1pPr>
            <a:lvl2pPr>
              <a:lnSpc>
                <a:spcPct val="78000"/>
              </a:lnSpc>
              <a:buClr>
                <a:srgbClr val="95E3E7"/>
              </a:buClr>
              <a:defRPr/>
            </a:lvl2pPr>
            <a:lvl3pPr>
              <a:lnSpc>
                <a:spcPct val="78000"/>
              </a:lnSpc>
              <a:buClr>
                <a:srgbClr val="95E3E7"/>
              </a:buClr>
              <a:defRPr/>
            </a:lvl3pPr>
            <a:lvl4pPr>
              <a:lnSpc>
                <a:spcPct val="78000"/>
              </a:lnSpc>
              <a:buClr>
                <a:srgbClr val="95E3E7"/>
              </a:buClr>
              <a:defRPr/>
            </a:lvl4pPr>
            <a:lvl5pPr>
              <a:lnSpc>
                <a:spcPct val="78000"/>
              </a:lnSpc>
              <a:buClr>
                <a:srgbClr val="95E3E7"/>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730044" y="1412875"/>
            <a:ext cx="7681532" cy="1994841"/>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730045" y="1411554"/>
            <a:ext cx="3670461" cy="1981376"/>
          </a:xfrm>
        </p:spPr>
        <p:txBody>
          <a:bodyPr/>
          <a:lstStyle>
            <a:lvl1pPr marL="339976" indent="-339976">
              <a:lnSpc>
                <a:spcPct val="78000"/>
              </a:lnSpc>
              <a:defRPr sz="2800"/>
            </a:lvl1pPr>
            <a:lvl2pPr marL="673338" indent="-325424">
              <a:lnSpc>
                <a:spcPct val="78000"/>
              </a:lnSpc>
              <a:defRPr sz="2400"/>
            </a:lvl2pPr>
            <a:lvl3pPr marL="953785" indent="-288384">
              <a:lnSpc>
                <a:spcPct val="78000"/>
              </a:lnSpc>
              <a:defRPr sz="2000"/>
            </a:lvl3pPr>
            <a:lvl4pPr marL="1227618" indent="-273833">
              <a:lnSpc>
                <a:spcPct val="78000"/>
              </a:lnSpc>
              <a:defRPr sz="1800"/>
            </a:lvl4pPr>
            <a:lvl5pPr marL="1516002" indent="-280447">
              <a:lnSpc>
                <a:spcPct val="78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86330" y="1411554"/>
            <a:ext cx="3725246" cy="1981376"/>
          </a:xfrm>
        </p:spPr>
        <p:txBody>
          <a:bodyPr/>
          <a:lstStyle>
            <a:lvl1pPr marL="347914" indent="-347914">
              <a:lnSpc>
                <a:spcPct val="78000"/>
              </a:lnSpc>
              <a:defRPr sz="2800"/>
            </a:lvl1pPr>
            <a:lvl2pPr marL="673338" indent="-339976">
              <a:lnSpc>
                <a:spcPct val="78000"/>
              </a:lnSpc>
              <a:defRPr sz="2400"/>
            </a:lvl2pPr>
            <a:lvl3pPr marL="961722" indent="-302936">
              <a:lnSpc>
                <a:spcPct val="78000"/>
              </a:lnSpc>
              <a:defRPr sz="2000"/>
            </a:lvl3pPr>
            <a:lvl4pPr marL="1227618" indent="-265896">
              <a:lnSpc>
                <a:spcPct val="78000"/>
              </a:lnSpc>
              <a:defRPr sz="1800"/>
            </a:lvl4pPr>
            <a:lvl5pPr marL="1516002" indent="-273833">
              <a:lnSpc>
                <a:spcPct val="78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30045" y="1411553"/>
            <a:ext cx="3670461"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30044" y="2174876"/>
            <a:ext cx="3670461" cy="1464503"/>
          </a:xfrm>
        </p:spPr>
        <p:txBody>
          <a:bodyPr/>
          <a:lstStyle>
            <a:lvl1pPr marL="281770" indent="-281770">
              <a:lnSpc>
                <a:spcPct val="78000"/>
              </a:lnSpc>
              <a:defRPr sz="2300"/>
            </a:lvl1pPr>
            <a:lvl2pPr marL="562218" indent="-265896">
              <a:lnSpc>
                <a:spcPct val="78000"/>
              </a:lnSpc>
              <a:defRPr sz="2000"/>
            </a:lvl2pPr>
            <a:lvl3pPr marL="813562" indent="-243407">
              <a:lnSpc>
                <a:spcPct val="78000"/>
              </a:lnSpc>
              <a:defRPr sz="1800"/>
            </a:lvl3pPr>
            <a:lvl4pPr marL="1050354" indent="-228856">
              <a:lnSpc>
                <a:spcPct val="78000"/>
              </a:lnSpc>
              <a:defRPr sz="1700"/>
            </a:lvl4pPr>
            <a:lvl5pPr marL="1279210" indent="-206367">
              <a:lnSpc>
                <a:spcPct val="78000"/>
              </a:lnSpc>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95" y="1411553"/>
            <a:ext cx="3658553"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95" y="2174876"/>
            <a:ext cx="3668081" cy="1464503"/>
          </a:xfrm>
        </p:spPr>
        <p:txBody>
          <a:bodyPr/>
          <a:lstStyle>
            <a:lvl1pPr marL="296321" indent="-296321">
              <a:lnSpc>
                <a:spcPct val="78000"/>
              </a:lnSpc>
              <a:defRPr sz="2300"/>
            </a:lvl1pPr>
            <a:lvl2pPr marL="570155" indent="-273833">
              <a:lnSpc>
                <a:spcPct val="78000"/>
              </a:lnSpc>
              <a:defRPr sz="2000"/>
            </a:lvl2pPr>
            <a:lvl3pPr marL="821499" indent="-244730">
              <a:lnSpc>
                <a:spcPct val="78000"/>
              </a:lnSpc>
              <a:defRPr sz="1800"/>
            </a:lvl3pPr>
            <a:lvl4pPr marL="1050354" indent="-236793">
              <a:lnSpc>
                <a:spcPct val="78000"/>
              </a:lnSpc>
              <a:defRPr sz="1700"/>
            </a:lvl4pPr>
            <a:lvl5pPr marL="1279210" indent="-220919">
              <a:lnSpc>
                <a:spcPct val="78000"/>
              </a:lnSpc>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5.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7350" y="152400"/>
            <a:ext cx="8369300"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730250" y="1408113"/>
            <a:ext cx="7672388" cy="199484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8" r:id="rId14"/>
  </p:sldLayoutIdLst>
  <p:transition>
    <p:fade/>
  </p:transition>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93700" indent="-393700" algn="l" defTabSz="914363" rtl="0" eaLnBrk="1" latinLnBrk="0" hangingPunct="1">
        <a:lnSpc>
          <a:spcPct val="78000"/>
        </a:lnSpc>
        <a:spcBef>
          <a:spcPct val="20000"/>
        </a:spcBef>
        <a:spcAft>
          <a:spcPts val="800"/>
        </a:spcAft>
        <a:buClr>
          <a:schemeClr val="tx1"/>
        </a:buClr>
        <a:buSzPct val="80000"/>
        <a:buFont typeface="Wingdings" pitchFamily="2" charset="2"/>
        <a:buChar char="l"/>
        <a:defRPr sz="3200" kern="1200">
          <a:gradFill>
            <a:gsLst>
              <a:gs pos="0">
                <a:schemeClr val="tx1"/>
              </a:gs>
              <a:gs pos="86000">
                <a:schemeClr val="tx1"/>
              </a:gs>
            </a:gsLst>
            <a:lin ang="5400000" scaled="0"/>
          </a:gradFill>
          <a:latin typeface="+mn-lt"/>
          <a:ea typeface="+mn-ea"/>
          <a:cs typeface="+mn-cs"/>
        </a:defRPr>
      </a:lvl1pPr>
      <a:lvl2pPr marL="801688" indent="-40798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800" kern="1200">
          <a:gradFill>
            <a:gsLst>
              <a:gs pos="0">
                <a:schemeClr val="tx1"/>
              </a:gs>
              <a:gs pos="86000">
                <a:schemeClr val="tx1"/>
              </a:gs>
            </a:gsLst>
            <a:lin ang="5400000" scaled="0"/>
          </a:gradFill>
          <a:latin typeface="+mn-lt"/>
          <a:ea typeface="+mn-ea"/>
          <a:cs typeface="+mn-cs"/>
        </a:defRPr>
      </a:lvl2pPr>
      <a:lvl3pPr marL="1146175" indent="-328613"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3pPr>
      <a:lvl4pPr marL="1484313" indent="-33813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4pPr>
      <a:lvl5pPr marL="1812925" indent="-320675"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descr="16-9-coding-white-space.png"/>
          <p:cNvPicPr>
            <a:picLocks noChangeAspect="1"/>
          </p:cNvPicPr>
          <p:nvPr/>
        </p:nvPicPr>
        <p:blipFill>
          <a:blip r:embed="rId5"/>
          <a:stretch>
            <a:fillRect/>
          </a:stretch>
        </p:blipFill>
        <p:spPr>
          <a:xfrm>
            <a:off x="387350" y="1331495"/>
            <a:ext cx="8369300" cy="5526505"/>
          </a:xfrm>
          <a:prstGeom prst="rect">
            <a:avLst/>
          </a:prstGeom>
        </p:spPr>
      </p:pic>
      <p:sp>
        <p:nvSpPr>
          <p:cNvPr id="2" name="Title Placeholder 1"/>
          <p:cNvSpPr>
            <a:spLocks noGrp="1"/>
          </p:cNvSpPr>
          <p:nvPr>
            <p:ph type="title"/>
          </p:nvPr>
        </p:nvSpPr>
        <p:spPr>
          <a:xfrm>
            <a:off x="381000" y="152400"/>
            <a:ext cx="8382000" cy="5539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73505" y="1459832"/>
            <a:ext cx="8005009" cy="160293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Lst>
  <p:transition>
    <p:fade/>
  </p:transition>
  <p:txStyles>
    <p:titleStyle>
      <a:lvl1pPr algn="l" defTabSz="914363" rtl="0" eaLnBrk="1" latinLnBrk="0" hangingPunct="1">
        <a:lnSpc>
          <a:spcPct val="90000"/>
        </a:lnSpc>
        <a:spcBef>
          <a:spcPct val="0"/>
        </a:spcBef>
        <a:buNone/>
        <a:defRPr lang="en-US" sz="4000" b="0" kern="1200" cap="none" spc="-150" dirty="0">
          <a:ln w="3175">
            <a:noFill/>
          </a:ln>
          <a:gradFill>
            <a:gsLst>
              <a:gs pos="0">
                <a:srgbClr val="FFFFFF"/>
              </a:gs>
              <a:gs pos="86000">
                <a:srgbClr val="FFFFFF"/>
              </a:gs>
            </a:gsLst>
            <a:lin ang="5400000" scaled="0"/>
          </a:gradFill>
          <a:effectLst/>
          <a:latin typeface="+mj-lt"/>
          <a:ea typeface="+mn-ea"/>
          <a:cs typeface="Arial" charset="0"/>
        </a:defRPr>
      </a:lvl1pPr>
    </p:titleStyle>
    <p:bodyStyle>
      <a:lvl1pPr marL="0" indent="0" algn="l" defTabSz="914363" rtl="0" eaLnBrk="1" latinLnBrk="0" hangingPunct="1">
        <a:lnSpc>
          <a:spcPct val="78000"/>
        </a:lnSpc>
        <a:spcBef>
          <a:spcPct val="20000"/>
        </a:spcBef>
        <a:buFont typeface="Arial" pitchFamily="34" charset="0"/>
        <a:buNone/>
        <a:defRPr sz="2800" b="0" kern="1200">
          <a:solidFill>
            <a:schemeClr val="tx1"/>
          </a:solidFill>
          <a:latin typeface="Consolas" pitchFamily="49" charset="0"/>
          <a:ea typeface="+mn-ea"/>
          <a:cs typeface="Courier New" pitchFamily="49" charset="0"/>
        </a:defRPr>
      </a:lvl1pPr>
      <a:lvl2pPr marL="384954" indent="-7937" algn="l" defTabSz="914363" rtl="0" eaLnBrk="1" latinLnBrk="0" hangingPunct="1">
        <a:lnSpc>
          <a:spcPct val="78000"/>
        </a:lnSpc>
        <a:spcBef>
          <a:spcPct val="20000"/>
        </a:spcBef>
        <a:buFont typeface="Arial" pitchFamily="34" charset="0"/>
        <a:buNone/>
        <a:defRPr sz="2400" b="0" kern="1200">
          <a:solidFill>
            <a:schemeClr val="tx1"/>
          </a:solidFill>
          <a:latin typeface="Consolas" pitchFamily="49" charset="0"/>
          <a:ea typeface="+mn-ea"/>
          <a:cs typeface="Courier New" pitchFamily="49" charset="0"/>
        </a:defRPr>
      </a:lvl2pPr>
      <a:lvl3pPr marL="761970"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3pPr>
      <a:lvl4pPr marL="1094009"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4pPr>
      <a:lvl5pPr marL="1426047" indent="0"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sip:myuri@microsoft.com" TargetMode="External"/><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mailto:ucvpc@microsoft.com"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22.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8.gif"/><Relationship Id="rId4" Type="http://schemas.openxmlformats.org/officeDocument/2006/relationships/image" Target="../media/image7.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8.gif"/><Relationship Id="rId4" Type="http://schemas.openxmlformats.org/officeDocument/2006/relationships/image" Target="../media/image7.gif"/></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Office Communications Server and Exchange </a:t>
            </a:r>
            <a:r>
              <a:rPr lang="en-US" sz="3600" dirty="0" smtClean="0">
                <a:solidFill>
                  <a:schemeClr val="tx1"/>
                </a:solidFill>
              </a:rPr>
              <a:t>Platform Futures</a:t>
            </a:r>
            <a:endParaRPr lang="en-US" dirty="0">
              <a:solidFill>
                <a:schemeClr val="tx1"/>
              </a:solidFill>
            </a:endParaRPr>
          </a:p>
        </p:txBody>
      </p:sp>
      <p:sp>
        <p:nvSpPr>
          <p:cNvPr id="3" name="Subtitle 2"/>
          <p:cNvSpPr>
            <a:spLocks noGrp="1"/>
          </p:cNvSpPr>
          <p:nvPr>
            <p:ph type="subTitle" idx="1"/>
          </p:nvPr>
        </p:nvSpPr>
        <p:spPr/>
        <p:txBody>
          <a:bodyPr/>
          <a:lstStyle/>
          <a:p>
            <a:r>
              <a:rPr lang="en-US" sz="2400" dirty="0" smtClean="0"/>
              <a:t>	Chris Mayo</a:t>
            </a:r>
          </a:p>
          <a:p>
            <a:r>
              <a:rPr lang="en-US" sz="2400" dirty="0" smtClean="0"/>
              <a:t>	Technical Evangelist, UC</a:t>
            </a:r>
          </a:p>
          <a:p>
            <a:r>
              <a:rPr lang="en-US" sz="2400" dirty="0" smtClean="0"/>
              <a:t>	Microsoft Corporation</a:t>
            </a:r>
            <a:endParaRPr lang="en-US" sz="2400" dirty="0"/>
          </a:p>
        </p:txBody>
      </p:sp>
      <p:sp>
        <p:nvSpPr>
          <p:cNvPr id="6" name="Text Placeholder 5"/>
          <p:cNvSpPr>
            <a:spLocks noGrp="1"/>
          </p:cNvSpPr>
          <p:nvPr>
            <p:ph type="body" sz="quarter" idx="10"/>
          </p:nvPr>
        </p:nvSpPr>
        <p:spPr/>
        <p:txBody>
          <a:bodyPr/>
          <a:lstStyle/>
          <a:p>
            <a:r>
              <a:rPr lang="en-US" sz="2400" dirty="0" smtClean="0"/>
              <a:t>	Chris Schindler</a:t>
            </a:r>
          </a:p>
          <a:p>
            <a:r>
              <a:rPr lang="en-US" sz="2400" dirty="0" smtClean="0"/>
              <a:t>	Program Manager, UC</a:t>
            </a:r>
          </a:p>
          <a:p>
            <a:r>
              <a:rPr lang="en-US" sz="2400" dirty="0" smtClean="0"/>
              <a:t>	Microsoft Corporation</a:t>
            </a:r>
            <a:endParaRPr lang="en-US" sz="2400" dirty="0"/>
          </a:p>
        </p:txBody>
      </p:sp>
      <p:sp>
        <p:nvSpPr>
          <p:cNvPr id="9" name="TextBox 8"/>
          <p:cNvSpPr txBox="1"/>
          <p:nvPr/>
        </p:nvSpPr>
        <p:spPr>
          <a:xfrm>
            <a:off x="6686853" y="152400"/>
            <a:ext cx="2069797" cy="369332"/>
          </a:xfrm>
          <a:prstGeom prst="rect">
            <a:avLst/>
          </a:prstGeom>
          <a:noFill/>
        </p:spPr>
        <p:txBody>
          <a:bodyPr wrap="none" rtlCol="0">
            <a:spAutoFit/>
          </a:bodyPr>
          <a:lstStyle/>
          <a:p>
            <a:r>
              <a:rPr lang="en-US" dirty="0" smtClean="0"/>
              <a:t>Session Code:  BB09</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sz="3200" smtClean="0"/>
              <a:t>EWS Managed API</a:t>
            </a:r>
            <a:endParaRPr lang="en-US" sz="3200" dirty="0"/>
          </a:p>
        </p:txBody>
      </p:sp>
      <p:sp>
        <p:nvSpPr>
          <p:cNvPr id="3" name="Subtitle 2"/>
          <p:cNvSpPr>
            <a:spLocks noGrp="1"/>
          </p:cNvSpPr>
          <p:nvPr>
            <p:ph type="subTitle" idx="1"/>
          </p:nvPr>
        </p:nvSpPr>
        <p:spPr/>
        <p:txBody>
          <a:bodyPr/>
          <a:lstStyle/>
          <a:p>
            <a:r>
              <a:rPr lang="en-US" dirty="0" smtClean="0"/>
              <a:t>	Chris Mayo</a:t>
            </a:r>
          </a:p>
          <a:p>
            <a:r>
              <a:rPr lang="en-US" sz="2400" dirty="0" smtClean="0"/>
              <a:t>	Technical Evangelist, UC</a:t>
            </a:r>
          </a:p>
          <a:p>
            <a:r>
              <a:rPr lang="en-US" sz="2400" dirty="0" smtClean="0"/>
              <a:t>	Microsoft Corporation</a:t>
            </a:r>
            <a:endParaRPr lang="en-US" sz="2400"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schind-desk1\c$\DesignWork\comps\ADB_ConsultChoice.gif"/>
          <p:cNvPicPr>
            <a:picLocks noChangeAspect="1" noChangeArrowheads="1"/>
          </p:cNvPicPr>
          <p:nvPr/>
        </p:nvPicPr>
        <p:blipFill>
          <a:blip r:embed="rId3"/>
          <a:stretch>
            <a:fillRect/>
          </a:stretch>
        </p:blipFill>
        <p:spPr bwMode="auto">
          <a:xfrm>
            <a:off x="5344614" y="2438400"/>
            <a:ext cx="3646985" cy="281940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a:scene3d>
            <a:camera prst="perspectiveHeroicExtremeLeftFacing" fov="2700000">
              <a:rot lat="21471456" lon="1802799" rev="21385335"/>
            </a:camera>
            <a:lightRig rig="threePt" dir="t"/>
          </a:scene3d>
        </p:spPr>
      </p:pic>
      <p:sp>
        <p:nvSpPr>
          <p:cNvPr id="7" name="Title 6"/>
          <p:cNvSpPr>
            <a:spLocks noGrp="1"/>
          </p:cNvSpPr>
          <p:nvPr>
            <p:ph type="title"/>
          </p:nvPr>
        </p:nvSpPr>
        <p:spPr>
          <a:xfrm>
            <a:off x="387350" y="152400"/>
            <a:ext cx="8369300" cy="830997"/>
          </a:xfrm>
        </p:spPr>
        <p:txBody>
          <a:bodyPr/>
          <a:lstStyle/>
          <a:p>
            <a:pPr lvl="0"/>
            <a:r>
              <a:rPr lang="en-US" sz="3600" dirty="0" smtClean="0"/>
              <a:t>Unified Communications Managed API 2.0</a:t>
            </a:r>
            <a:br>
              <a:rPr lang="en-US" sz="3600" dirty="0" smtClean="0"/>
            </a:br>
            <a:r>
              <a:rPr lang="en-US" sz="2400" dirty="0" smtClean="0">
                <a:solidFill>
                  <a:schemeClr val="accent3"/>
                </a:solidFill>
                <a:sym typeface="Wingdings" pitchFamily="2" charset="2"/>
              </a:rPr>
              <a:t>Building communications </a:t>
            </a:r>
            <a:r>
              <a:rPr sz="2400" dirty="0" smtClean="0">
                <a:solidFill>
                  <a:schemeClr val="accent3"/>
                </a:solidFill>
                <a:sym typeface="Wingdings" pitchFamily="2" charset="2"/>
              </a:rPr>
              <a:t>s</a:t>
            </a:r>
            <a:r>
              <a:rPr lang="en-US" sz="2400" dirty="0" err="1" smtClean="0">
                <a:solidFill>
                  <a:schemeClr val="accent3"/>
                </a:solidFill>
                <a:sym typeface="Wingdings" pitchFamily="2" charset="2"/>
              </a:rPr>
              <a:t>olutions</a:t>
            </a:r>
            <a:r>
              <a:rPr lang="en-US" sz="2400" dirty="0" smtClean="0">
                <a:solidFill>
                  <a:schemeClr val="accent3"/>
                </a:solidFill>
                <a:sym typeface="Wingdings" pitchFamily="2" charset="2"/>
              </a:rPr>
              <a:t> for OCS 2007 R2</a:t>
            </a:r>
            <a:endParaRPr lang="en-US" sz="3600" dirty="0"/>
          </a:p>
        </p:txBody>
      </p:sp>
      <p:sp>
        <p:nvSpPr>
          <p:cNvPr id="9" name="Content Placeholder 8"/>
          <p:cNvSpPr>
            <a:spLocks noGrp="1"/>
          </p:cNvSpPr>
          <p:nvPr>
            <p:ph idx="1"/>
          </p:nvPr>
        </p:nvSpPr>
        <p:spPr>
          <a:xfrm>
            <a:off x="730044" y="1412875"/>
            <a:ext cx="7681532" cy="5331331"/>
          </a:xfrm>
        </p:spPr>
        <p:txBody>
          <a:bodyPr/>
          <a:lstStyle/>
          <a:p>
            <a:r>
              <a:rPr lang="en-US" sz="2800" dirty="0" smtClean="0"/>
              <a:t>New in UC R2 wave</a:t>
            </a:r>
          </a:p>
          <a:p>
            <a:pPr lvl="0"/>
            <a:r>
              <a:rPr lang="en-US" sz="2800" dirty="0" smtClean="0"/>
              <a:t>Evolution of 1.0</a:t>
            </a:r>
          </a:p>
          <a:p>
            <a:pPr lvl="1"/>
            <a:r>
              <a:rPr lang="en-US" sz="2400" dirty="0" smtClean="0"/>
              <a:t>Managed code SIP stack</a:t>
            </a:r>
          </a:p>
          <a:p>
            <a:pPr lvl="1"/>
            <a:r>
              <a:rPr lang="en-US" sz="2400" dirty="0" smtClean="0"/>
              <a:t>Signaling</a:t>
            </a:r>
          </a:p>
          <a:p>
            <a:pPr lvl="1"/>
            <a:r>
              <a:rPr lang="en-US" sz="2400" dirty="0" smtClean="0"/>
              <a:t>Highly scalable and available</a:t>
            </a:r>
          </a:p>
          <a:p>
            <a:pPr lvl="0"/>
            <a:r>
              <a:rPr lang="en-US" sz="2800" dirty="0" smtClean="0"/>
              <a:t>New in 2.0</a:t>
            </a:r>
          </a:p>
          <a:p>
            <a:pPr lvl="1"/>
            <a:r>
              <a:rPr lang="en-US" sz="2400" dirty="0" smtClean="0"/>
              <a:t>Presence</a:t>
            </a:r>
          </a:p>
          <a:p>
            <a:pPr lvl="1"/>
            <a:r>
              <a:rPr lang="en-US" sz="2400" dirty="0" smtClean="0"/>
              <a:t>Media</a:t>
            </a:r>
          </a:p>
          <a:p>
            <a:r>
              <a:rPr lang="en-US" sz="2800" dirty="0" smtClean="0"/>
              <a:t>Scenarios</a:t>
            </a:r>
          </a:p>
          <a:p>
            <a:pPr lvl="1"/>
            <a:r>
              <a:rPr lang="en-US" sz="2400" dirty="0" smtClean="0"/>
              <a:t>Automated call distribution</a:t>
            </a:r>
          </a:p>
          <a:p>
            <a:pPr lvl="1"/>
            <a:r>
              <a:rPr lang="en-US" sz="2400" dirty="0" smtClean="0"/>
              <a:t>Conferencing solutions</a:t>
            </a:r>
          </a:p>
          <a:p>
            <a:pPr lvl="1"/>
            <a:r>
              <a:rPr lang="en-US" sz="2400" dirty="0" smtClean="0"/>
              <a:t>Client gateway (Web, SMS, etc.)</a:t>
            </a:r>
          </a:p>
          <a:p>
            <a:endParaRPr lang="en-US" sz="28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2800" dirty="0" smtClean="0"/>
              <a:t>UCMA 2.0 Core SDK</a:t>
            </a:r>
            <a:endParaRPr lang="en-US" sz="2800" dirty="0"/>
          </a:p>
        </p:txBody>
      </p:sp>
      <p:sp>
        <p:nvSpPr>
          <p:cNvPr id="3" name="Subtitle 2"/>
          <p:cNvSpPr>
            <a:spLocks noGrp="1"/>
          </p:cNvSpPr>
          <p:nvPr>
            <p:ph type="subTitle" idx="1"/>
          </p:nvPr>
        </p:nvSpPr>
        <p:spPr/>
        <p:txBody>
          <a:bodyPr/>
          <a:lstStyle/>
          <a:p>
            <a:r>
              <a:rPr lang="en-US" sz="2400" dirty="0" smtClean="0"/>
              <a:t>	Chris Mayo</a:t>
            </a:r>
          </a:p>
          <a:p>
            <a:r>
              <a:rPr lang="en-US" sz="2400" dirty="0" smtClean="0"/>
              <a:t>	Technical Evangelist, UC</a:t>
            </a:r>
          </a:p>
          <a:p>
            <a:r>
              <a:rPr lang="en-US" sz="2400" dirty="0" smtClean="0"/>
              <a:t>	Microsoft Corporation</a:t>
            </a:r>
            <a:endParaRPr lang="en-US" sz="2400"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schind-desk1\c$\DesignWork\comps\ADB_ConsultChoice.gif"/>
          <p:cNvPicPr>
            <a:picLocks noChangeAspect="1" noChangeArrowheads="1"/>
          </p:cNvPicPr>
          <p:nvPr/>
        </p:nvPicPr>
        <p:blipFill>
          <a:blip r:embed="rId3"/>
          <a:stretch>
            <a:fillRect/>
          </a:stretch>
        </p:blipFill>
        <p:spPr bwMode="auto">
          <a:xfrm>
            <a:off x="4800600" y="2355850"/>
            <a:ext cx="4100394" cy="316992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a:scene3d>
            <a:camera prst="perspectiveHeroicExtremeLeftFacing" fov="2700000">
              <a:rot lat="21471456" lon="1802799" rev="21385335"/>
            </a:camera>
            <a:lightRig rig="threePt" dir="t"/>
          </a:scene3d>
        </p:spPr>
      </p:pic>
      <p:sp>
        <p:nvSpPr>
          <p:cNvPr id="7" name="Title 6"/>
          <p:cNvSpPr>
            <a:spLocks noGrp="1"/>
          </p:cNvSpPr>
          <p:nvPr>
            <p:ph type="title"/>
          </p:nvPr>
        </p:nvSpPr>
        <p:spPr>
          <a:xfrm>
            <a:off x="387350" y="152400"/>
            <a:ext cx="8369300" cy="1274195"/>
          </a:xfrm>
        </p:spPr>
        <p:txBody>
          <a:bodyPr/>
          <a:lstStyle/>
          <a:p>
            <a:pPr lvl="0"/>
            <a:r>
              <a:rPr lang="en-US" sz="3600" dirty="0" smtClean="0"/>
              <a:t>UCMA 2.0 Windows Workflow Activities</a:t>
            </a:r>
            <a:br>
              <a:rPr lang="en-US" sz="3600" dirty="0" smtClean="0"/>
            </a:br>
            <a:r>
              <a:rPr lang="en-US" sz="2800" dirty="0" smtClean="0">
                <a:solidFill>
                  <a:schemeClr val="accent3"/>
                </a:solidFill>
                <a:sym typeface="Wingdings" pitchFamily="2" charset="2"/>
              </a:rPr>
              <a:t>Communications enable </a:t>
            </a:r>
            <a:r>
              <a:rPr sz="2800" dirty="0" smtClean="0">
                <a:solidFill>
                  <a:schemeClr val="accent3"/>
                </a:solidFill>
                <a:sym typeface="Wingdings" pitchFamily="2" charset="2"/>
              </a:rPr>
              <a:t>b</a:t>
            </a:r>
            <a:r>
              <a:rPr lang="en-US" sz="2800" dirty="0" err="1" smtClean="0">
                <a:solidFill>
                  <a:schemeClr val="accent3"/>
                </a:solidFill>
                <a:sym typeface="Wingdings" pitchFamily="2" charset="2"/>
              </a:rPr>
              <a:t>usiness</a:t>
            </a:r>
            <a:r>
              <a:rPr lang="en-US" sz="2800" dirty="0" smtClean="0">
                <a:solidFill>
                  <a:schemeClr val="accent3"/>
                </a:solidFill>
                <a:sym typeface="Wingdings" pitchFamily="2" charset="2"/>
              </a:rPr>
              <a:t> workflows</a:t>
            </a:r>
            <a:r>
              <a:rPr lang="en-US" sz="2800" dirty="0" smtClean="0"/>
              <a:t/>
            </a:r>
            <a:br>
              <a:rPr lang="en-US" sz="2800" dirty="0" smtClean="0"/>
            </a:br>
            <a:endParaRPr lang="en-US" sz="2800" dirty="0"/>
          </a:p>
        </p:txBody>
      </p:sp>
      <p:sp>
        <p:nvSpPr>
          <p:cNvPr id="9" name="Content Placeholder 8"/>
          <p:cNvSpPr>
            <a:spLocks noGrp="1"/>
          </p:cNvSpPr>
          <p:nvPr>
            <p:ph idx="1"/>
          </p:nvPr>
        </p:nvSpPr>
        <p:spPr>
          <a:xfrm>
            <a:off x="730044" y="1412875"/>
            <a:ext cx="7681532" cy="4699492"/>
          </a:xfrm>
        </p:spPr>
        <p:txBody>
          <a:bodyPr/>
          <a:lstStyle/>
          <a:p>
            <a:pPr marL="457200" indent="-457200"/>
            <a:r>
              <a:rPr lang="en-US" dirty="0" smtClean="0"/>
              <a:t>New in UC R2 wave</a:t>
            </a:r>
          </a:p>
          <a:p>
            <a:pPr marL="457200" lvl="0" indent="-457200"/>
            <a:r>
              <a:rPr lang="en-US" dirty="0" smtClean="0"/>
              <a:t>Add communication features </a:t>
            </a:r>
            <a:br>
              <a:rPr lang="en-US" dirty="0" smtClean="0"/>
            </a:br>
            <a:r>
              <a:rPr lang="en-US" dirty="0" smtClean="0"/>
              <a:t>to Windows Workflow</a:t>
            </a:r>
          </a:p>
          <a:p>
            <a:pPr marL="862013" lvl="1" indent="-404813"/>
            <a:r>
              <a:rPr lang="en-US" dirty="0" smtClean="0"/>
              <a:t>Supports IM and Speech</a:t>
            </a:r>
          </a:p>
          <a:p>
            <a:pPr marL="862013" lvl="1" indent="-404813"/>
            <a:r>
              <a:rPr lang="en-US" dirty="0" smtClean="0"/>
              <a:t>Communication control</a:t>
            </a:r>
          </a:p>
          <a:p>
            <a:pPr marL="457200" lvl="0" indent="-457200"/>
            <a:r>
              <a:rPr lang="en-US" dirty="0" smtClean="0"/>
              <a:t>Business Process </a:t>
            </a:r>
            <a:br>
              <a:rPr lang="en-US" dirty="0" smtClean="0"/>
            </a:br>
            <a:r>
              <a:rPr lang="en-US" dirty="0" smtClean="0"/>
              <a:t>Communications</a:t>
            </a:r>
          </a:p>
          <a:p>
            <a:pPr marL="862013" lvl="1" indent="-404813"/>
            <a:r>
              <a:rPr lang="en-US" dirty="0" smtClean="0"/>
              <a:t>Alerts and notifications</a:t>
            </a:r>
          </a:p>
          <a:p>
            <a:pPr marL="457200" lvl="0" indent="-457200"/>
            <a:r>
              <a:rPr lang="en-US" dirty="0" smtClean="0"/>
              <a:t>Information Access</a:t>
            </a:r>
          </a:p>
          <a:p>
            <a:pPr marL="862013" lvl="1" indent="-404813"/>
            <a:r>
              <a:rPr lang="en-US" dirty="0" smtClean="0"/>
              <a:t>Query/Response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200" smtClean="0"/>
              <a:t>UCMA 2.0 Workflow Activities</a:t>
            </a:r>
            <a:endParaRPr lang="en-US" sz="3200" dirty="0"/>
          </a:p>
        </p:txBody>
      </p:sp>
      <p:sp>
        <p:nvSpPr>
          <p:cNvPr id="3" name="Subtitle 2"/>
          <p:cNvSpPr>
            <a:spLocks noGrp="1"/>
          </p:cNvSpPr>
          <p:nvPr>
            <p:ph type="subTitle" idx="1"/>
          </p:nvPr>
        </p:nvSpPr>
        <p:spPr/>
        <p:txBody>
          <a:bodyPr/>
          <a:lstStyle/>
          <a:p>
            <a:r>
              <a:rPr lang="en-US" sz="2400" dirty="0" smtClean="0"/>
              <a:t>	Chris Mayo</a:t>
            </a:r>
          </a:p>
          <a:p>
            <a:r>
              <a:rPr lang="en-US" sz="2400" dirty="0" smtClean="0"/>
              <a:t>	Technical Evangelist, UC</a:t>
            </a:r>
          </a:p>
          <a:p>
            <a:r>
              <a:rPr lang="en-US" sz="2400" dirty="0" smtClean="0"/>
              <a:t>	Microsoft Corporation</a:t>
            </a:r>
            <a:endParaRPr lang="en-US" sz="2400"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z="3600" smtClean="0"/>
              <a:t>Unified Communications v.Next Platform</a:t>
            </a:r>
            <a:r>
              <a:rPr lang="en-US" sz="3600" dirty="0" smtClean="0"/>
              <a:t/>
            </a:r>
            <a:br>
              <a:rPr lang="en-US" sz="3600" dirty="0" smtClean="0"/>
            </a:br>
            <a:r>
              <a:rPr lang="en-US" sz="2800" dirty="0" smtClean="0">
                <a:solidFill>
                  <a:schemeClr val="accent3"/>
                </a:solidFill>
              </a:rPr>
              <a:t>Investing in client-side development</a:t>
            </a:r>
            <a:endParaRPr lang="en-US" sz="3600" dirty="0">
              <a:solidFill>
                <a:schemeClr val="accent3"/>
              </a:solidFill>
            </a:endParaRPr>
          </a:p>
        </p:txBody>
      </p:sp>
      <p:sp>
        <p:nvSpPr>
          <p:cNvPr id="3" name="Text Placeholder 2"/>
          <p:cNvSpPr>
            <a:spLocks noGrp="1"/>
          </p:cNvSpPr>
          <p:nvPr>
            <p:ph type="body" sz="quarter" idx="10"/>
          </p:nvPr>
        </p:nvSpPr>
        <p:spPr>
          <a:xfrm>
            <a:off x="730044" y="1411553"/>
            <a:ext cx="4216606" cy="4607415"/>
          </a:xfrm>
        </p:spPr>
        <p:txBody>
          <a:bodyPr/>
          <a:lstStyle/>
          <a:p>
            <a:pPr lvl="0"/>
            <a:r>
              <a:rPr lang="en-US" sz="2400" dirty="0" smtClean="0"/>
              <a:t>OC 2007 R2 SDK internally focused/legacy</a:t>
            </a:r>
          </a:p>
          <a:p>
            <a:pPr lvl="0"/>
            <a:r>
              <a:rPr lang="en-US" sz="2400" dirty="0" smtClean="0"/>
              <a:t>Developers asked for APIs to create integrated/immersive communications experiences</a:t>
            </a:r>
          </a:p>
          <a:p>
            <a:r>
              <a:rPr lang="en-US" sz="2400" dirty="0" smtClean="0"/>
              <a:t>Goals</a:t>
            </a:r>
          </a:p>
          <a:p>
            <a:pPr marL="741363" lvl="1" indent="-347663"/>
            <a:r>
              <a:rPr lang="en-US" sz="2000" dirty="0" smtClean="0"/>
              <a:t>Consistent API model </a:t>
            </a:r>
            <a:br>
              <a:rPr lang="en-US" sz="2000" dirty="0" smtClean="0"/>
            </a:br>
            <a:r>
              <a:rPr lang="en-US" sz="2000" dirty="0" smtClean="0"/>
              <a:t>(COM, .NET, Silverlight)</a:t>
            </a:r>
          </a:p>
          <a:p>
            <a:pPr marL="741363" lvl="1" indent="-347663"/>
            <a:r>
              <a:rPr lang="en-US" sz="2000" dirty="0" smtClean="0"/>
              <a:t>Embed WPF and Silverlight controls into existing and new applications (replicate Office Communicator features)</a:t>
            </a:r>
          </a:p>
          <a:p>
            <a:pPr marL="741363" lvl="1" indent="-347663"/>
            <a:r>
              <a:rPr lang="en-US" sz="2000" dirty="0" smtClean="0"/>
              <a:t>Use SOA services to enable cross-platform scenarios, loosely-couple architecture</a:t>
            </a:r>
          </a:p>
        </p:txBody>
      </p:sp>
      <p:pic>
        <p:nvPicPr>
          <p:cNvPr id="4" name="Picture 2"/>
          <p:cNvPicPr>
            <a:picLocks noChangeAspect="1" noChangeArrowheads="1"/>
          </p:cNvPicPr>
          <p:nvPr/>
        </p:nvPicPr>
        <p:blipFill>
          <a:blip r:embed="rId3"/>
          <a:srcRect/>
          <a:stretch>
            <a:fillRect/>
          </a:stretch>
        </p:blipFill>
        <p:spPr bwMode="auto">
          <a:xfrm>
            <a:off x="4419600" y="1752600"/>
            <a:ext cx="4439848" cy="34734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perspectiveContrastingLeftFacing"/>
            <a:lightRig rig="threePt" dir="t">
              <a:rot lat="0" lon="0" rev="2700000"/>
            </a:lightRig>
          </a:scene3d>
          <a:sp3d>
            <a:bevelT h="38100"/>
            <a:contourClr>
              <a:srgbClr val="C0C0C0"/>
            </a:contourClr>
          </a:sp3d>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Incubating APIs And </a:t>
            </a:r>
            <a:r>
              <a:rPr dirty="0" smtClean="0"/>
              <a:t>C</a:t>
            </a:r>
            <a:r>
              <a:rPr lang="en-US" dirty="0" err="1" smtClean="0"/>
              <a:t>ontrols</a:t>
            </a:r>
            <a:endParaRPr lang="en-US" dirty="0"/>
          </a:p>
        </p:txBody>
      </p:sp>
      <p:sp>
        <p:nvSpPr>
          <p:cNvPr id="7" name="Text Placeholder 3"/>
          <p:cNvSpPr>
            <a:spLocks noGrp="1"/>
          </p:cNvSpPr>
          <p:nvPr>
            <p:ph type="body" sz="quarter" idx="10"/>
          </p:nvPr>
        </p:nvSpPr>
        <p:spPr/>
        <p:txBody>
          <a:bodyPr/>
          <a:lstStyle/>
          <a:p>
            <a:pPr>
              <a:buNone/>
            </a:pPr>
            <a:r>
              <a:rPr lang="en-US" sz="10000" dirty="0" smtClean="0"/>
              <a:t>demo </a:t>
            </a:r>
            <a:endParaRPr lang="en-US" sz="10000" dirty="0"/>
          </a:p>
        </p:txBody>
      </p:sp>
      <p:sp>
        <p:nvSpPr>
          <p:cNvPr id="8" name="Title 1"/>
          <p:cNvSpPr txBox="1">
            <a:spLocks/>
          </p:cNvSpPr>
          <p:nvPr/>
        </p:nvSpPr>
        <p:spPr>
          <a:xfrm>
            <a:off x="4495800" y="4038600"/>
            <a:ext cx="4419600"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150" normalizeH="0" baseline="0" noProof="0" dirty="0" smtClean="0">
                <a:ln w="3175">
                  <a:noFill/>
                </a:ln>
                <a:gradFill flip="none" rotWithShape="1">
                  <a:gsLst>
                    <a:gs pos="0">
                      <a:schemeClr val="tx1"/>
                    </a:gs>
                    <a:gs pos="86000">
                      <a:schemeClr val="tx1"/>
                    </a:gs>
                  </a:gsLst>
                  <a:lin ang="5400000" scaled="0"/>
                  <a:tileRect/>
                </a:gradFill>
                <a:effectLst/>
                <a:uLnTx/>
                <a:uFillTx/>
                <a:latin typeface="+mj-lt"/>
                <a:ea typeface="+mn-ea"/>
                <a:cs typeface="Arial" charset="0"/>
              </a:rPr>
              <a:t>Agent Communications Panel</a:t>
            </a:r>
            <a:r>
              <a:rPr kumimoji="0" lang="en-US" sz="2400" b="0" i="0" u="none" strike="noStrike" kern="1200" cap="none" spc="-150" normalizeH="0" noProof="0" dirty="0" smtClean="0">
                <a:ln w="3175">
                  <a:noFill/>
                </a:ln>
                <a:gradFill flip="none" rotWithShape="1">
                  <a:gsLst>
                    <a:gs pos="0">
                      <a:schemeClr val="tx1"/>
                    </a:gs>
                    <a:gs pos="86000">
                      <a:schemeClr val="tx1"/>
                    </a:gs>
                  </a:gsLst>
                  <a:lin ang="5400000" scaled="0"/>
                  <a:tileRect/>
                </a:gradFill>
                <a:effectLst/>
                <a:uLnTx/>
                <a:uFillTx/>
                <a:latin typeface="+mj-lt"/>
                <a:ea typeface="+mn-ea"/>
                <a:cs typeface="Arial" charset="0"/>
              </a:rPr>
              <a:t> for Dynamics CRM 4.0</a:t>
            </a:r>
            <a:endParaRPr kumimoji="0" lang="en-US" sz="2400" b="0" i="0" u="none" strike="noStrike" kern="1200" cap="none" spc="-150" normalizeH="0" baseline="0" noProof="0" dirty="0">
              <a:ln w="3175">
                <a:noFill/>
              </a:ln>
              <a:gradFill flip="none" rotWithShape="1">
                <a:gsLst>
                  <a:gs pos="0">
                    <a:schemeClr val="tx1"/>
                  </a:gs>
                  <a:gs pos="86000">
                    <a:schemeClr val="tx1"/>
                  </a:gs>
                </a:gsLst>
                <a:lin ang="5400000" scaled="0"/>
                <a:tileRect/>
              </a:gradFill>
              <a:effectLst/>
              <a:uLnTx/>
              <a:uFillTx/>
              <a:latin typeface="+mj-lt"/>
              <a:ea typeface="+mn-ea"/>
              <a:cs typeface="Arial" charset="0"/>
            </a:endParaRPr>
          </a:p>
        </p:txBody>
      </p:sp>
      <p:sp>
        <p:nvSpPr>
          <p:cNvPr id="9" name="Subtitle 2"/>
          <p:cNvSpPr txBox="1">
            <a:spLocks/>
          </p:cNvSpPr>
          <p:nvPr/>
        </p:nvSpPr>
        <p:spPr>
          <a:xfrm>
            <a:off x="4495800" y="4953000"/>
            <a:ext cx="3913294" cy="1066799"/>
          </a:xfrm>
          <a:prstGeom prst="rect">
            <a:avLst/>
          </a:prstGeom>
        </p:spPr>
        <p:txBody>
          <a:bodyPr vert="horz" wrap="square" lIns="0" tIns="0" rIns="0" bIns="0" rtlCol="0">
            <a:noAutofit/>
          </a:bodyPr>
          <a:lstStyle/>
          <a:p>
            <a:pPr marL="457200" marR="0" lvl="0" indent="-457200" fontAlgn="auto">
              <a:lnSpc>
                <a:spcPct val="78000"/>
              </a:lnSpc>
              <a:buClr>
                <a:schemeClr val="tx1"/>
              </a:buClr>
              <a:buSzPct val="80000"/>
              <a:tabLst>
                <a:tab pos="457200" algn="l"/>
              </a:tabLst>
              <a:defRPr/>
            </a:pPr>
            <a:r>
              <a:rPr lang="en-US" sz="2400" dirty="0" smtClean="0">
                <a:solidFill>
                  <a:schemeClr val="tx1">
                    <a:tint val="75000"/>
                  </a:schemeClr>
                </a:solidFill>
                <a:sym typeface="Wingdings"/>
              </a:rPr>
              <a:t>Chris Schindler</a:t>
            </a:r>
          </a:p>
          <a:p>
            <a:pPr marL="457200" marR="0" lvl="0" indent="-457200" fontAlgn="auto">
              <a:lnSpc>
                <a:spcPct val="78000"/>
              </a:lnSpc>
              <a:buClr>
                <a:schemeClr val="tx1"/>
              </a:buClr>
              <a:buSzPct val="80000"/>
              <a:tabLst>
                <a:tab pos="457200" algn="l"/>
              </a:tabLst>
              <a:defRPr/>
            </a:pPr>
            <a:r>
              <a:rPr lang="en-US" sz="2400" dirty="0" smtClean="0">
                <a:solidFill>
                  <a:schemeClr val="tx1">
                    <a:tint val="75000"/>
                  </a:schemeClr>
                </a:solidFill>
                <a:sym typeface="Wingdings"/>
              </a:rPr>
              <a:t>Senior Program Manager, UC</a:t>
            </a:r>
          </a:p>
          <a:p>
            <a:pPr marL="457200" marR="0" lvl="0" indent="-457200" fontAlgn="auto">
              <a:lnSpc>
                <a:spcPct val="78000"/>
              </a:lnSpc>
              <a:buClr>
                <a:schemeClr val="tx1"/>
              </a:buClr>
              <a:buSzPct val="80000"/>
              <a:tabLst>
                <a:tab pos="457200" algn="l"/>
              </a:tabLst>
              <a:defRPr/>
            </a:pPr>
            <a:r>
              <a:rPr lang="en-US" sz="2400" dirty="0" smtClean="0">
                <a:solidFill>
                  <a:schemeClr val="tx1">
                    <a:tint val="75000"/>
                  </a:schemeClr>
                </a:solidFill>
                <a:sym typeface="Wingdings"/>
              </a:rPr>
              <a:t>Microsoft Corporation</a:t>
            </a:r>
            <a:endParaRPr lang="en-US" sz="2400" dirty="0">
              <a:solidFill>
                <a:schemeClr val="tx1">
                  <a:tint val="75000"/>
                </a:schemeClr>
              </a:solidFill>
              <a:sym typeface="Wingdings"/>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350" y="152400"/>
            <a:ext cx="8369300" cy="886397"/>
          </a:xfrm>
        </p:spPr>
        <p:txBody>
          <a:bodyPr/>
          <a:lstStyle/>
          <a:p>
            <a:r>
              <a:rPr lang="en-US" sz="3600" dirty="0" smtClean="0"/>
              <a:t>Unified Communications </a:t>
            </a:r>
            <a:r>
              <a:rPr lang="en-US" sz="3600" dirty="0" err="1" smtClean="0"/>
              <a:t>v.Next</a:t>
            </a:r>
            <a:r>
              <a:rPr lang="en-US" sz="3600" dirty="0" smtClean="0"/>
              <a:t> Platform</a:t>
            </a:r>
            <a:br>
              <a:rPr lang="en-US" sz="3600" dirty="0" smtClean="0"/>
            </a:br>
            <a:r>
              <a:rPr lang="en-US" sz="2800" dirty="0" smtClean="0">
                <a:solidFill>
                  <a:schemeClr val="accent3"/>
                </a:solidFill>
              </a:rPr>
              <a:t>WPF and </a:t>
            </a:r>
            <a:r>
              <a:rPr lang="en-US" sz="2800" dirty="0" err="1" smtClean="0">
                <a:solidFill>
                  <a:schemeClr val="accent3"/>
                </a:solidFill>
              </a:rPr>
              <a:t>Silverlight</a:t>
            </a:r>
            <a:r>
              <a:rPr lang="en-US" sz="2800" dirty="0" smtClean="0">
                <a:solidFill>
                  <a:schemeClr val="accent3"/>
                </a:solidFill>
              </a:rPr>
              <a:t> Controls</a:t>
            </a:r>
            <a:endParaRPr lang="en-US" sz="3600" dirty="0">
              <a:solidFill>
                <a:schemeClr val="accent3"/>
              </a:solidFill>
            </a:endParaRPr>
          </a:p>
        </p:txBody>
      </p:sp>
      <p:sp>
        <p:nvSpPr>
          <p:cNvPr id="11" name="Text Placeholder 10"/>
          <p:cNvSpPr>
            <a:spLocks noGrp="1"/>
          </p:cNvSpPr>
          <p:nvPr>
            <p:ph type="body" sz="quarter" idx="10"/>
          </p:nvPr>
        </p:nvSpPr>
        <p:spPr>
          <a:xfrm>
            <a:off x="730044" y="5520276"/>
            <a:ext cx="3689556" cy="1185324"/>
          </a:xfrm>
        </p:spPr>
        <p:txBody>
          <a:bodyPr/>
          <a:lstStyle/>
          <a:p>
            <a:pPr marL="284163" indent="-284163"/>
            <a:r>
              <a:rPr lang="en-US" sz="1800" dirty="0" smtClean="0"/>
              <a:t>Two flavors of control sets</a:t>
            </a:r>
          </a:p>
          <a:p>
            <a:pPr marL="517525" lvl="1" indent="-233363"/>
            <a:r>
              <a:rPr lang="en-US" sz="1600" dirty="0" smtClean="0"/>
              <a:t>Fine grained controls (hold, timer, </a:t>
            </a:r>
            <a:br>
              <a:rPr lang="en-US" sz="1600" dirty="0" smtClean="0"/>
            </a:br>
            <a:r>
              <a:rPr lang="en-US" sz="1600" dirty="0" smtClean="0"/>
              <a:t>and font)</a:t>
            </a:r>
          </a:p>
          <a:p>
            <a:pPr marL="517525" lvl="1" indent="-233363"/>
            <a:r>
              <a:rPr lang="en-US" sz="1600" dirty="0" smtClean="0"/>
              <a:t>Major features (roster, conv. window, and toast)</a:t>
            </a:r>
            <a:endParaRPr lang="en-US" sz="1600" dirty="0"/>
          </a:p>
        </p:txBody>
      </p:sp>
      <p:graphicFrame>
        <p:nvGraphicFramePr>
          <p:cNvPr id="5" name="Table 4"/>
          <p:cNvGraphicFramePr>
            <a:graphicFrameLocks noGrp="1"/>
          </p:cNvGraphicFramePr>
          <p:nvPr/>
        </p:nvGraphicFramePr>
        <p:xfrm>
          <a:off x="4953000" y="1524000"/>
          <a:ext cx="3657600" cy="3916680"/>
        </p:xfrm>
        <a:graphic>
          <a:graphicData uri="http://schemas.openxmlformats.org/drawingml/2006/table">
            <a:tbl>
              <a:tblPr firstRow="1" bandRow="1">
                <a:tableStyleId>{5C22544A-7EE6-4342-B048-85BDC9FD1C3A}</a:tableStyleId>
              </a:tblPr>
              <a:tblGrid>
                <a:gridCol w="1649506"/>
                <a:gridCol w="932329"/>
                <a:gridCol w="1075765"/>
              </a:tblGrid>
              <a:tr h="370840">
                <a:tc>
                  <a:txBody>
                    <a:bodyPr/>
                    <a:lstStyle/>
                    <a:p>
                      <a:endParaRPr lang="en-US" sz="1600" dirty="0"/>
                    </a:p>
                  </a:txBody>
                  <a:tcPr/>
                </a:tc>
                <a:tc>
                  <a:txBody>
                    <a:bodyPr/>
                    <a:lstStyle/>
                    <a:p>
                      <a:r>
                        <a:rPr lang="en-US" sz="1600" dirty="0" smtClean="0"/>
                        <a:t>WPF</a:t>
                      </a:r>
                      <a:endParaRPr lang="en-US" sz="1600" dirty="0"/>
                    </a:p>
                  </a:txBody>
                  <a:tcPr/>
                </a:tc>
                <a:tc>
                  <a:txBody>
                    <a:bodyPr/>
                    <a:lstStyle/>
                    <a:p>
                      <a:r>
                        <a:rPr lang="en-US" sz="1600" dirty="0" smtClean="0"/>
                        <a:t>Silverlight</a:t>
                      </a:r>
                      <a:endParaRPr lang="en-US" sz="1600" dirty="0"/>
                    </a:p>
                  </a:txBody>
                  <a:tcPr/>
                </a:tc>
              </a:tr>
              <a:tr h="370840">
                <a:tc>
                  <a:txBody>
                    <a:bodyPr/>
                    <a:lstStyle/>
                    <a:p>
                      <a:r>
                        <a:rPr lang="en-US" sz="1600" dirty="0" smtClean="0"/>
                        <a:t>Presence</a:t>
                      </a:r>
                      <a:endParaRPr lang="en-US" sz="1600" dirty="0"/>
                    </a:p>
                  </a:txBody>
                  <a:tcPr/>
                </a:tc>
                <a:tc>
                  <a:txBody>
                    <a:bodyPr/>
                    <a:lstStyle/>
                    <a:p>
                      <a:r>
                        <a:rPr lang="en-US" sz="1600" dirty="0" smtClean="0"/>
                        <a:t>Full</a:t>
                      </a:r>
                      <a:endParaRPr lang="en-US" sz="1600" dirty="0"/>
                    </a:p>
                  </a:txBody>
                  <a:tcPr/>
                </a:tc>
                <a:tc>
                  <a:txBody>
                    <a:bodyPr/>
                    <a:lstStyle/>
                    <a:p>
                      <a:r>
                        <a:rPr lang="en-US" sz="1600" dirty="0" smtClean="0"/>
                        <a:t>Full</a:t>
                      </a:r>
                      <a:endParaRPr lang="en-US" sz="1600" dirty="0"/>
                    </a:p>
                  </a:txBody>
                  <a:tcPr/>
                </a:tc>
              </a:tr>
              <a:tr h="370840">
                <a:tc>
                  <a:txBody>
                    <a:bodyPr/>
                    <a:lstStyle/>
                    <a:p>
                      <a:r>
                        <a:rPr lang="en-US" sz="1600" dirty="0" smtClean="0"/>
                        <a:t>IM</a:t>
                      </a:r>
                      <a:endParaRPr lang="en-US" sz="1600" dirty="0"/>
                    </a:p>
                  </a:txBody>
                  <a:tcPr/>
                </a:tc>
                <a:tc>
                  <a:txBody>
                    <a:bodyPr/>
                    <a:lstStyle/>
                    <a:p>
                      <a:r>
                        <a:rPr lang="en-US" sz="1600" dirty="0" smtClean="0"/>
                        <a:t>Full</a:t>
                      </a:r>
                      <a:endParaRPr lang="en-US" sz="1600" dirty="0"/>
                    </a:p>
                  </a:txBody>
                  <a:tcPr/>
                </a:tc>
                <a:tc>
                  <a:txBody>
                    <a:bodyPr/>
                    <a:lstStyle/>
                    <a:p>
                      <a:r>
                        <a:rPr lang="en-US" sz="1600" dirty="0" smtClean="0"/>
                        <a:t>Full</a:t>
                      </a:r>
                      <a:endParaRPr lang="en-US" sz="1600" dirty="0"/>
                    </a:p>
                  </a:txBody>
                  <a:tcPr/>
                </a:tc>
              </a:tr>
              <a:tr h="370840">
                <a:tc>
                  <a:txBody>
                    <a:bodyPr/>
                    <a:lstStyle/>
                    <a:p>
                      <a:r>
                        <a:rPr lang="en-US" sz="1600" dirty="0" smtClean="0"/>
                        <a:t>Voice</a:t>
                      </a:r>
                      <a:endParaRPr lang="en-US" sz="1600" dirty="0"/>
                    </a:p>
                  </a:txBody>
                  <a:tcPr/>
                </a:tc>
                <a:tc>
                  <a:txBody>
                    <a:bodyPr/>
                    <a:lstStyle/>
                    <a:p>
                      <a:r>
                        <a:rPr lang="en-US" sz="1600" dirty="0" smtClean="0"/>
                        <a:t>Full</a:t>
                      </a:r>
                      <a:endParaRPr lang="en-US" sz="1600" dirty="0"/>
                    </a:p>
                  </a:txBody>
                  <a:tcPr/>
                </a:tc>
                <a:tc>
                  <a:txBody>
                    <a:bodyPr/>
                    <a:lstStyle/>
                    <a:p>
                      <a:r>
                        <a:rPr lang="en-US" sz="1600" dirty="0" smtClean="0"/>
                        <a:t>Partial*</a:t>
                      </a:r>
                      <a:endParaRPr lang="en-US" sz="1600" dirty="0"/>
                    </a:p>
                  </a:txBody>
                  <a:tcPr/>
                </a:tc>
              </a:tr>
              <a:tr h="370840">
                <a:tc>
                  <a:txBody>
                    <a:bodyPr/>
                    <a:lstStyle/>
                    <a:p>
                      <a:r>
                        <a:rPr lang="en-US" sz="1600" dirty="0" smtClean="0"/>
                        <a:t>Video</a:t>
                      </a:r>
                      <a:endParaRPr lang="en-US" sz="1600" dirty="0"/>
                    </a:p>
                  </a:txBody>
                  <a:tcPr/>
                </a:tc>
                <a:tc>
                  <a:txBody>
                    <a:bodyPr/>
                    <a:lstStyle/>
                    <a:p>
                      <a:r>
                        <a:rPr lang="en-US" sz="1600" dirty="0" smtClean="0"/>
                        <a:t>Full</a:t>
                      </a:r>
                      <a:endParaRPr lang="en-US" sz="1600" dirty="0"/>
                    </a:p>
                  </a:txBody>
                  <a:tcPr/>
                </a:tc>
                <a:tc>
                  <a:txBody>
                    <a:bodyPr/>
                    <a:lstStyle/>
                    <a:p>
                      <a:r>
                        <a:rPr lang="en-US" sz="1600" dirty="0" smtClean="0"/>
                        <a:t>Partial*</a:t>
                      </a:r>
                      <a:endParaRPr lang="en-US" sz="1600" dirty="0"/>
                    </a:p>
                  </a:txBody>
                  <a:tcPr/>
                </a:tc>
              </a:tr>
              <a:tr h="370840">
                <a:tc>
                  <a:txBody>
                    <a:bodyPr/>
                    <a:lstStyle/>
                    <a:p>
                      <a:r>
                        <a:rPr lang="en-US" sz="1600" dirty="0" smtClean="0"/>
                        <a:t>Conferencing</a:t>
                      </a:r>
                      <a:endParaRPr lang="en-US" sz="1600" dirty="0"/>
                    </a:p>
                  </a:txBody>
                  <a:tcPr/>
                </a:tc>
                <a:tc>
                  <a:txBody>
                    <a:bodyPr/>
                    <a:lstStyle/>
                    <a:p>
                      <a:r>
                        <a:rPr lang="en-US" sz="1600" dirty="0" smtClean="0"/>
                        <a:t>Full</a:t>
                      </a:r>
                      <a:endParaRPr lang="en-US" sz="1600" dirty="0"/>
                    </a:p>
                  </a:txBody>
                  <a:tcPr/>
                </a:tc>
                <a:tc>
                  <a:txBody>
                    <a:bodyPr/>
                    <a:lstStyle/>
                    <a:p>
                      <a:r>
                        <a:rPr lang="en-US" sz="1600" dirty="0" smtClean="0"/>
                        <a:t>Partial*</a:t>
                      </a:r>
                      <a:endParaRPr lang="en-US" sz="1600" dirty="0"/>
                    </a:p>
                  </a:txBody>
                  <a:tcPr/>
                </a:tc>
              </a:tr>
              <a:tr h="370840">
                <a:tc>
                  <a:txBody>
                    <a:bodyPr/>
                    <a:lstStyle/>
                    <a:p>
                      <a:r>
                        <a:rPr lang="en-US" sz="1600" dirty="0" smtClean="0"/>
                        <a:t>App Sharing</a:t>
                      </a:r>
                      <a:endParaRPr lang="en-US" sz="1600" dirty="0"/>
                    </a:p>
                  </a:txBody>
                  <a:tcPr/>
                </a:tc>
                <a:tc>
                  <a:txBody>
                    <a:bodyPr/>
                    <a:lstStyle/>
                    <a:p>
                      <a:r>
                        <a:rPr lang="en-US" sz="1600" dirty="0" smtClean="0"/>
                        <a:t>Full</a:t>
                      </a:r>
                      <a:endParaRPr lang="en-US" sz="1600" dirty="0"/>
                    </a:p>
                  </a:txBody>
                  <a:tcPr/>
                </a:tc>
                <a:tc>
                  <a:txBody>
                    <a:bodyPr/>
                    <a:lstStyle/>
                    <a:p>
                      <a:r>
                        <a:rPr lang="en-US" sz="1600" dirty="0" smtClean="0"/>
                        <a:t>Partial*</a:t>
                      </a:r>
                      <a:endParaRPr lang="en-US" sz="1600" dirty="0"/>
                    </a:p>
                  </a:txBody>
                  <a:tcPr/>
                </a:tc>
              </a:tr>
              <a:tr h="370840">
                <a:tc>
                  <a:txBody>
                    <a:bodyPr/>
                    <a:lstStyle/>
                    <a:p>
                      <a:r>
                        <a:rPr lang="en-US" sz="1600" dirty="0" smtClean="0"/>
                        <a:t>Document exchange</a:t>
                      </a:r>
                    </a:p>
                  </a:txBody>
                  <a:tcPr/>
                </a:tc>
                <a:tc>
                  <a:txBody>
                    <a:bodyPr/>
                    <a:lstStyle/>
                    <a:p>
                      <a:r>
                        <a:rPr lang="en-US" sz="1600" dirty="0" smtClean="0"/>
                        <a:t>Full</a:t>
                      </a:r>
                      <a:endParaRPr lang="en-US" sz="1600" dirty="0"/>
                    </a:p>
                  </a:txBody>
                  <a:tcPr/>
                </a:tc>
                <a:tc>
                  <a:txBody>
                    <a:bodyPr/>
                    <a:lstStyle/>
                    <a:p>
                      <a:r>
                        <a:rPr lang="en-US" sz="1600" dirty="0" smtClean="0"/>
                        <a:t>Partial*</a:t>
                      </a:r>
                      <a:endParaRPr lang="en-US" sz="1600" dirty="0"/>
                    </a:p>
                  </a:txBody>
                  <a:tcPr/>
                </a:tc>
              </a:tr>
              <a:tr h="370840">
                <a:tc>
                  <a:txBody>
                    <a:bodyPr/>
                    <a:lstStyle/>
                    <a:p>
                      <a:r>
                        <a:rPr lang="en-US" sz="1600" dirty="0" smtClean="0"/>
                        <a:t>Whiteboard</a:t>
                      </a:r>
                    </a:p>
                  </a:txBody>
                  <a:tcPr/>
                </a:tc>
                <a:tc>
                  <a:txBody>
                    <a:bodyPr/>
                    <a:lstStyle/>
                    <a:p>
                      <a:r>
                        <a:rPr lang="en-US" sz="1600" dirty="0" smtClean="0"/>
                        <a:t>Full</a:t>
                      </a:r>
                      <a:endParaRPr lang="en-US" sz="1600" dirty="0"/>
                    </a:p>
                  </a:txBody>
                  <a:tcPr/>
                </a:tc>
                <a:tc>
                  <a:txBody>
                    <a:bodyPr/>
                    <a:lstStyle/>
                    <a:p>
                      <a:r>
                        <a:rPr lang="en-US" sz="1600" dirty="0" smtClean="0"/>
                        <a:t>Partial*</a:t>
                      </a:r>
                      <a:endParaRPr lang="en-US" sz="1600" dirty="0"/>
                    </a:p>
                  </a:txBody>
                  <a:tcPr/>
                </a:tc>
              </a:tr>
              <a:tr h="370840">
                <a:tc gridSpan="3">
                  <a:txBody>
                    <a:bodyPr/>
                    <a:lstStyle/>
                    <a:p>
                      <a:r>
                        <a:rPr lang="en-US" sz="1200" dirty="0" smtClean="0"/>
                        <a:t>* May require plug-in</a:t>
                      </a:r>
                      <a:r>
                        <a:rPr lang="en-US" sz="1200" baseline="0" dirty="0" smtClean="0"/>
                        <a:t> download to achieve full support</a:t>
                      </a:r>
                      <a:endParaRPr lang="en-US" sz="1200" dirty="0" smtClean="0"/>
                    </a:p>
                  </a:txBody>
                  <a:tcPr/>
                </a:tc>
                <a:tc hMerge="1">
                  <a:txBody>
                    <a:bodyPr/>
                    <a:lstStyle/>
                    <a:p>
                      <a:endParaRPr lang="en-US" sz="1600" dirty="0"/>
                    </a:p>
                  </a:txBody>
                  <a:tcPr/>
                </a:tc>
                <a:tc hMerge="1">
                  <a:txBody>
                    <a:bodyPr/>
                    <a:lstStyle/>
                    <a:p>
                      <a:endParaRPr lang="en-US" sz="1600" dirty="0"/>
                    </a:p>
                  </a:txBody>
                  <a:tcPr/>
                </a:tc>
              </a:tr>
            </a:tbl>
          </a:graphicData>
        </a:graphic>
      </p:graphicFrame>
      <p:pic>
        <p:nvPicPr>
          <p:cNvPr id="6" name="Picture 3" descr="C:\Users\cschind\Desktop\WPF Controls\ContactCard.jpg"/>
          <p:cNvPicPr>
            <a:picLocks noChangeAspect="1" noChangeArrowheads="1"/>
          </p:cNvPicPr>
          <p:nvPr/>
        </p:nvPicPr>
        <p:blipFill>
          <a:blip r:embed="rId3"/>
          <a:srcRect/>
          <a:stretch>
            <a:fillRect/>
          </a:stretch>
        </p:blipFill>
        <p:spPr bwMode="auto">
          <a:xfrm>
            <a:off x="500269" y="1524000"/>
            <a:ext cx="2324227" cy="1104230"/>
          </a:xfrm>
          <a:prstGeom prst="rect">
            <a:avLst/>
          </a:prstGeom>
          <a:noFill/>
          <a:effectLst>
            <a:outerShdw blurRad="50800" dist="38100" dir="2700000" algn="tl" rotWithShape="0">
              <a:prstClr val="black">
                <a:alpha val="40000"/>
              </a:prstClr>
            </a:outerShdw>
          </a:effectLst>
        </p:spPr>
      </p:pic>
      <p:pic>
        <p:nvPicPr>
          <p:cNvPr id="7" name="Picture 4" descr="C:\Users\cschind\Desktop\WPF Controls\Auth.jpg"/>
          <p:cNvPicPr>
            <a:picLocks noChangeAspect="1" noChangeArrowheads="1"/>
          </p:cNvPicPr>
          <p:nvPr/>
        </p:nvPicPr>
        <p:blipFill>
          <a:blip r:embed="rId4"/>
          <a:srcRect/>
          <a:stretch>
            <a:fillRect/>
          </a:stretch>
        </p:blipFill>
        <p:spPr bwMode="auto">
          <a:xfrm>
            <a:off x="2405270" y="1905000"/>
            <a:ext cx="1756083" cy="1496828"/>
          </a:xfrm>
          <a:prstGeom prst="rect">
            <a:avLst/>
          </a:prstGeom>
          <a:noFill/>
          <a:effectLst>
            <a:outerShdw blurRad="50800" dist="38100" dir="2700000" algn="tl" rotWithShape="0">
              <a:prstClr val="black">
                <a:alpha val="40000"/>
              </a:prstClr>
            </a:outerShdw>
          </a:effectLst>
        </p:spPr>
      </p:pic>
      <p:pic>
        <p:nvPicPr>
          <p:cNvPr id="8" name="Picture 5" descr="C:\Users\cschind\Desktop\WPF Controls\Roster.jpg"/>
          <p:cNvPicPr>
            <a:picLocks noChangeAspect="1" noChangeArrowheads="1"/>
          </p:cNvPicPr>
          <p:nvPr/>
        </p:nvPicPr>
        <p:blipFill>
          <a:blip r:embed="rId5"/>
          <a:srcRect b="67777"/>
          <a:stretch>
            <a:fillRect/>
          </a:stretch>
        </p:blipFill>
        <p:spPr bwMode="auto">
          <a:xfrm>
            <a:off x="424070" y="2971800"/>
            <a:ext cx="2427525" cy="1084639"/>
          </a:xfrm>
          <a:prstGeom prst="rect">
            <a:avLst/>
          </a:prstGeom>
          <a:noFill/>
          <a:effectLst>
            <a:outerShdw blurRad="50800" dist="38100" dir="2700000" algn="tl" rotWithShape="0">
              <a:prstClr val="black">
                <a:alpha val="40000"/>
              </a:prstClr>
            </a:outerShdw>
          </a:effectLst>
        </p:spPr>
      </p:pic>
      <p:pic>
        <p:nvPicPr>
          <p:cNvPr id="9" name="Picture 6" descr="C:\Users\cschind\Desktop\WPF Controls\Toast.jpg"/>
          <p:cNvPicPr>
            <a:picLocks noChangeAspect="1" noChangeArrowheads="1"/>
          </p:cNvPicPr>
          <p:nvPr/>
        </p:nvPicPr>
        <p:blipFill>
          <a:blip r:embed="rId6"/>
          <a:srcRect/>
          <a:stretch>
            <a:fillRect/>
          </a:stretch>
        </p:blipFill>
        <p:spPr bwMode="auto">
          <a:xfrm>
            <a:off x="744842" y="4724400"/>
            <a:ext cx="2117628" cy="516902"/>
          </a:xfrm>
          <a:prstGeom prst="rect">
            <a:avLst/>
          </a:prstGeom>
          <a:noFill/>
          <a:effectLst>
            <a:outerShdw blurRad="50800" dist="38100" dir="2700000" algn="tl" rotWithShape="0">
              <a:prstClr val="black">
                <a:alpha val="40000"/>
              </a:prstClr>
            </a:outerShdw>
          </a:effectLst>
        </p:spPr>
      </p:pic>
      <p:pic>
        <p:nvPicPr>
          <p:cNvPr id="10" name="Picture 7" descr="C:\Users\cschind\Desktop\WPF Controls\ConversationControl.jpg"/>
          <p:cNvPicPr>
            <a:picLocks noChangeAspect="1" noChangeArrowheads="1"/>
          </p:cNvPicPr>
          <p:nvPr/>
        </p:nvPicPr>
        <p:blipFill>
          <a:blip r:embed="rId7"/>
          <a:srcRect/>
          <a:stretch>
            <a:fillRect/>
          </a:stretch>
        </p:blipFill>
        <p:spPr bwMode="auto">
          <a:xfrm>
            <a:off x="2405270" y="3657600"/>
            <a:ext cx="2014330" cy="1219200"/>
          </a:xfrm>
          <a:prstGeom prst="rect">
            <a:avLst/>
          </a:prstGeom>
          <a:noFill/>
          <a:effectLst>
            <a:outerShdw blurRad="50800" dist="38100" dir="2700000" algn="tl" rotWithShape="0">
              <a:prstClr val="black">
                <a:alpha val="40000"/>
              </a:prstClr>
            </a:outerShdw>
          </a:effectLst>
        </p:spPr>
      </p:pic>
      <p:sp>
        <p:nvSpPr>
          <p:cNvPr id="12" name="Text Placeholder 10"/>
          <p:cNvSpPr txBox="1">
            <a:spLocks/>
          </p:cNvSpPr>
          <p:nvPr/>
        </p:nvSpPr>
        <p:spPr>
          <a:xfrm>
            <a:off x="4946650" y="5520276"/>
            <a:ext cx="3810000" cy="752001"/>
          </a:xfrm>
          <a:prstGeom prst="rect">
            <a:avLst/>
          </a:prstGeom>
        </p:spPr>
        <p:txBody>
          <a:bodyPr vert="horz" wrap="square" lIns="0" tIns="0" rIns="0" bIns="0" rtlCol="0">
            <a:spAutoFit/>
          </a:bodyPr>
          <a:lstStyle/>
          <a:p>
            <a:pPr marL="284163" marR="0" lvl="0" indent="-284163" fontAlgn="auto">
              <a:lnSpc>
                <a:spcPct val="78000"/>
              </a:lnSpc>
              <a:spcBef>
                <a:spcPct val="20000"/>
              </a:spcBef>
              <a:spcAft>
                <a:spcPts val="800"/>
              </a:spcAft>
              <a:buClr>
                <a:schemeClr val="tx1"/>
              </a:buClr>
              <a:buSzPct val="80000"/>
              <a:buFont typeface="Wingdings" pitchFamily="2" charset="2"/>
              <a:buChar char="l"/>
              <a:tabLst/>
              <a:defRPr/>
            </a:pPr>
            <a:r>
              <a:rPr lang="en-US" dirty="0" smtClean="0">
                <a:gradFill>
                  <a:gsLst>
                    <a:gs pos="0">
                      <a:schemeClr val="tx1"/>
                    </a:gs>
                    <a:gs pos="86000">
                      <a:schemeClr val="tx1"/>
                    </a:gs>
                  </a:gsLst>
                  <a:lin ang="5400000" scaled="0"/>
                </a:gradFill>
              </a:rPr>
              <a:t>Flexible UI control</a:t>
            </a:r>
          </a:p>
          <a:p>
            <a:pPr marL="517525" marR="0" lvl="1" indent="-233363" fontAlgn="auto">
              <a:lnSpc>
                <a:spcPct val="78000"/>
              </a:lnSpc>
              <a:spcBef>
                <a:spcPct val="20000"/>
              </a:spcBef>
              <a:buClr>
                <a:srgbClr val="95E3E7"/>
              </a:buClr>
              <a:buSzPct val="80000"/>
              <a:buFont typeface="Wingdings" pitchFamily="2" charset="2"/>
              <a:buChar char="l"/>
              <a:tabLst/>
              <a:defRPr/>
            </a:pPr>
            <a:r>
              <a:rPr lang="en-US" sz="1600" dirty="0" smtClean="0">
                <a:gradFill>
                  <a:gsLst>
                    <a:gs pos="0">
                      <a:schemeClr val="tx1"/>
                    </a:gs>
                    <a:gs pos="86000">
                      <a:schemeClr val="tx1"/>
                    </a:gs>
                  </a:gsLst>
                  <a:lin ang="5400000" scaled="0"/>
                </a:gradFill>
              </a:rPr>
              <a:t>Use resources to customize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look/feel of controls </a:t>
            </a:r>
            <a:endParaRPr lang="en-US" sz="1600" dirty="0">
              <a:gradFill>
                <a:gsLst>
                  <a:gs pos="0">
                    <a:schemeClr val="tx1"/>
                  </a:gs>
                  <a:gs pos="86000">
                    <a:schemeClr val="tx1"/>
                  </a:gs>
                </a:gsLst>
                <a:lin ang="5400000" scaled="0"/>
              </a:gradFill>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Enabling Rich Internet Applications</a:t>
            </a:r>
            <a:endParaRPr lang="en-US" dirty="0"/>
          </a:p>
        </p:txBody>
      </p:sp>
      <p:sp>
        <p:nvSpPr>
          <p:cNvPr id="7" name="Text Placeholder 3"/>
          <p:cNvSpPr>
            <a:spLocks noGrp="1"/>
          </p:cNvSpPr>
          <p:nvPr>
            <p:ph type="body" sz="quarter" idx="10"/>
          </p:nvPr>
        </p:nvSpPr>
        <p:spPr/>
        <p:txBody>
          <a:bodyPr/>
          <a:lstStyle/>
          <a:p>
            <a:pPr>
              <a:buNone/>
            </a:pPr>
            <a:r>
              <a:rPr lang="en-US" sz="10000" dirty="0" smtClean="0"/>
              <a:t>demo </a:t>
            </a:r>
            <a:endParaRPr lang="en-US" sz="10000" dirty="0"/>
          </a:p>
        </p:txBody>
      </p:sp>
      <p:sp>
        <p:nvSpPr>
          <p:cNvPr id="8" name="Title 1"/>
          <p:cNvSpPr txBox="1">
            <a:spLocks/>
          </p:cNvSpPr>
          <p:nvPr/>
        </p:nvSpPr>
        <p:spPr>
          <a:xfrm>
            <a:off x="4495800" y="4038600"/>
            <a:ext cx="4419600" cy="3323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150" normalizeH="0" baseline="0" noProof="0" dirty="0" smtClean="0">
                <a:ln w="3175">
                  <a:noFill/>
                </a:ln>
                <a:gradFill flip="none" rotWithShape="1">
                  <a:gsLst>
                    <a:gs pos="0">
                      <a:schemeClr val="tx1"/>
                    </a:gs>
                    <a:gs pos="86000">
                      <a:schemeClr val="tx1"/>
                    </a:gs>
                  </a:gsLst>
                  <a:lin ang="5400000" scaled="0"/>
                  <a:tileRect/>
                </a:gradFill>
                <a:effectLst/>
                <a:uLnTx/>
                <a:uFillTx/>
                <a:latin typeface="+mj-lt"/>
                <a:ea typeface="+mn-ea"/>
                <a:cs typeface="Arial" charset="0"/>
              </a:rPr>
              <a:t>Silverlight in LOB application</a:t>
            </a:r>
            <a:endParaRPr kumimoji="0" lang="en-US" sz="2400" b="0" i="0" u="none" strike="noStrike" kern="1200" cap="none" spc="-150" normalizeH="0" baseline="0" noProof="0" dirty="0">
              <a:ln w="3175">
                <a:noFill/>
              </a:ln>
              <a:gradFill flip="none" rotWithShape="1">
                <a:gsLst>
                  <a:gs pos="0">
                    <a:schemeClr val="tx1"/>
                  </a:gs>
                  <a:gs pos="86000">
                    <a:schemeClr val="tx1"/>
                  </a:gs>
                </a:gsLst>
                <a:lin ang="5400000" scaled="0"/>
                <a:tileRect/>
              </a:gradFill>
              <a:effectLst/>
              <a:uLnTx/>
              <a:uFillTx/>
              <a:latin typeface="+mj-lt"/>
              <a:ea typeface="+mn-ea"/>
              <a:cs typeface="Arial" charset="0"/>
            </a:endParaRPr>
          </a:p>
        </p:txBody>
      </p:sp>
      <p:sp>
        <p:nvSpPr>
          <p:cNvPr id="6" name="Subtitle 2"/>
          <p:cNvSpPr txBox="1">
            <a:spLocks/>
          </p:cNvSpPr>
          <p:nvPr/>
        </p:nvSpPr>
        <p:spPr>
          <a:xfrm>
            <a:off x="4495800" y="4953000"/>
            <a:ext cx="3913294" cy="1066799"/>
          </a:xfrm>
          <a:prstGeom prst="rect">
            <a:avLst/>
          </a:prstGeom>
        </p:spPr>
        <p:txBody>
          <a:bodyPr vert="horz" wrap="square" lIns="0" tIns="0" rIns="0" bIns="0" rtlCol="0">
            <a:noAutofit/>
          </a:bodyPr>
          <a:lstStyle/>
          <a:p>
            <a:pPr marL="457200" marR="0" lvl="0" indent="-457200" fontAlgn="auto">
              <a:lnSpc>
                <a:spcPct val="78000"/>
              </a:lnSpc>
              <a:buClr>
                <a:schemeClr val="tx1"/>
              </a:buClr>
              <a:buSzPct val="80000"/>
              <a:tabLst>
                <a:tab pos="457200" algn="l"/>
              </a:tabLst>
              <a:defRPr/>
            </a:pPr>
            <a:r>
              <a:rPr lang="en-US" sz="2400" dirty="0" smtClean="0">
                <a:solidFill>
                  <a:schemeClr val="tx1">
                    <a:tint val="75000"/>
                  </a:schemeClr>
                </a:solidFill>
                <a:sym typeface="Wingdings"/>
              </a:rPr>
              <a:t>Chris Schindler</a:t>
            </a:r>
          </a:p>
          <a:p>
            <a:pPr marL="457200" marR="0" lvl="0" indent="-457200" fontAlgn="auto">
              <a:lnSpc>
                <a:spcPct val="78000"/>
              </a:lnSpc>
              <a:buClr>
                <a:schemeClr val="tx1"/>
              </a:buClr>
              <a:buSzPct val="80000"/>
              <a:tabLst>
                <a:tab pos="457200" algn="l"/>
              </a:tabLst>
              <a:defRPr/>
            </a:pPr>
            <a:r>
              <a:rPr lang="en-US" sz="2400" dirty="0" smtClean="0">
                <a:solidFill>
                  <a:schemeClr val="tx1">
                    <a:tint val="75000"/>
                  </a:schemeClr>
                </a:solidFill>
                <a:sym typeface="Wingdings"/>
              </a:rPr>
              <a:t>Senior Program Manager, UC</a:t>
            </a:r>
          </a:p>
          <a:p>
            <a:pPr marL="457200" marR="0" lvl="0" indent="-457200" fontAlgn="auto">
              <a:lnSpc>
                <a:spcPct val="78000"/>
              </a:lnSpc>
              <a:buClr>
                <a:schemeClr val="tx1"/>
              </a:buClr>
              <a:buSzPct val="80000"/>
              <a:tabLst>
                <a:tab pos="457200" algn="l"/>
              </a:tabLst>
              <a:defRPr/>
            </a:pPr>
            <a:r>
              <a:rPr lang="en-US" sz="2400" dirty="0" smtClean="0">
                <a:solidFill>
                  <a:schemeClr val="tx1">
                    <a:tint val="75000"/>
                  </a:schemeClr>
                </a:solidFill>
                <a:sym typeface="Wingdings"/>
              </a:rPr>
              <a:t>Microsoft Corporation</a:t>
            </a:r>
            <a:endParaRPr lang="en-US" sz="2400" dirty="0">
              <a:solidFill>
                <a:schemeClr val="tx1">
                  <a:tint val="75000"/>
                </a:schemeClr>
              </a:solidFill>
              <a:sym typeface="Wingdings"/>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z="3600" smtClean="0"/>
              <a:t>Unified Communications v.Next Platform</a:t>
            </a:r>
            <a:r>
              <a:rPr lang="en-US" sz="3600" dirty="0" smtClean="0"/>
              <a:t/>
            </a:r>
            <a:br>
              <a:rPr lang="en-US" sz="3600" dirty="0" smtClean="0"/>
            </a:br>
            <a:r>
              <a:rPr lang="en-US" sz="2800" dirty="0" smtClean="0">
                <a:solidFill>
                  <a:schemeClr val="accent3"/>
                </a:solidFill>
              </a:rPr>
              <a:t>Client Development APIs</a:t>
            </a:r>
            <a:endParaRPr lang="en-US" sz="3600" dirty="0">
              <a:solidFill>
                <a:schemeClr val="accent3"/>
              </a:solidFill>
            </a:endParaRPr>
          </a:p>
        </p:txBody>
      </p:sp>
      <p:cxnSp>
        <p:nvCxnSpPr>
          <p:cNvPr id="13" name="Straight Arrow Connector 12"/>
          <p:cNvCxnSpPr/>
          <p:nvPr/>
        </p:nvCxnSpPr>
        <p:spPr>
          <a:xfrm>
            <a:off x="685800" y="2133600"/>
            <a:ext cx="7696200" cy="1588"/>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067594" y="4343400"/>
            <a:ext cx="4418806" cy="794"/>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30250" y="1408113"/>
            <a:ext cx="3352800" cy="584775"/>
          </a:xfrm>
          <a:prstGeom prst="rect">
            <a:avLst/>
          </a:prstGeom>
          <a:noFill/>
        </p:spPr>
        <p:txBody>
          <a:bodyPr wrap="square" rtlCol="0">
            <a:spAutoFit/>
          </a:bodyPr>
          <a:lstStyle/>
          <a:p>
            <a:r>
              <a:rPr lang="en-US" sz="1600" dirty="0" smtClean="0"/>
              <a:t>Current: </a:t>
            </a:r>
          </a:p>
          <a:p>
            <a:r>
              <a:rPr lang="en-US" sz="1600" dirty="0" smtClean="0"/>
              <a:t>Complex, powerful APIs</a:t>
            </a:r>
          </a:p>
        </p:txBody>
      </p:sp>
      <p:sp>
        <p:nvSpPr>
          <p:cNvPr id="17" name="TextBox 16"/>
          <p:cNvSpPr txBox="1"/>
          <p:nvPr/>
        </p:nvSpPr>
        <p:spPr>
          <a:xfrm>
            <a:off x="3886200" y="1408113"/>
            <a:ext cx="2590800" cy="584775"/>
          </a:xfrm>
          <a:prstGeom prst="rect">
            <a:avLst/>
          </a:prstGeom>
          <a:noFill/>
        </p:spPr>
        <p:txBody>
          <a:bodyPr wrap="square" rtlCol="0">
            <a:spAutoFit/>
          </a:bodyPr>
          <a:lstStyle/>
          <a:p>
            <a:r>
              <a:rPr lang="en-US" sz="1600" b="1" dirty="0" err="1" smtClean="0"/>
              <a:t>v.Next</a:t>
            </a:r>
            <a:r>
              <a:rPr lang="en-US" sz="1600" b="1" dirty="0" smtClean="0"/>
              <a:t>:</a:t>
            </a:r>
          </a:p>
          <a:p>
            <a:r>
              <a:rPr lang="en-US" sz="1600" dirty="0" smtClean="0"/>
              <a:t>Simple, powerful APIs</a:t>
            </a:r>
            <a:endParaRPr lang="en-US" sz="1600" dirty="0"/>
          </a:p>
        </p:txBody>
      </p:sp>
      <p:sp>
        <p:nvSpPr>
          <p:cNvPr id="18" name="Rectangle 17"/>
          <p:cNvSpPr/>
          <p:nvPr/>
        </p:nvSpPr>
        <p:spPr bwMode="auto">
          <a:xfrm>
            <a:off x="609600" y="2362200"/>
            <a:ext cx="2514600" cy="8382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rPr>
              <a:t>UCCP </a:t>
            </a:r>
          </a:p>
        </p:txBody>
      </p:sp>
      <p:sp>
        <p:nvSpPr>
          <p:cNvPr id="19" name="Rectangle 18"/>
          <p:cNvSpPr/>
          <p:nvPr/>
        </p:nvSpPr>
        <p:spPr bwMode="auto">
          <a:xfrm>
            <a:off x="609600" y="3429000"/>
            <a:ext cx="2514600" cy="8382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rPr>
              <a:t>OC API</a:t>
            </a:r>
          </a:p>
          <a:p>
            <a:pPr algn="ctr" defTabSz="914099" fontAlgn="base">
              <a:spcBef>
                <a:spcPct val="0"/>
              </a:spcBef>
              <a:spcAft>
                <a:spcPct val="0"/>
              </a:spcAft>
            </a:pPr>
            <a:r>
              <a:rPr lang="en-US" sz="2300" dirty="0" smtClean="0">
                <a:solidFill>
                  <a:srgbClr val="FFFFFF"/>
                </a:solidFill>
              </a:rPr>
              <a:t>(private)</a:t>
            </a:r>
          </a:p>
        </p:txBody>
      </p:sp>
      <p:sp>
        <p:nvSpPr>
          <p:cNvPr id="20" name="Rectangle 19"/>
          <p:cNvSpPr/>
          <p:nvPr/>
        </p:nvSpPr>
        <p:spPr bwMode="auto">
          <a:xfrm>
            <a:off x="609600" y="4495800"/>
            <a:ext cx="2514600" cy="8382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rPr>
              <a:t>OC 2007 R2 SDK</a:t>
            </a:r>
          </a:p>
        </p:txBody>
      </p:sp>
      <p:sp>
        <p:nvSpPr>
          <p:cNvPr id="21" name="Rectangle 20"/>
          <p:cNvSpPr/>
          <p:nvPr/>
        </p:nvSpPr>
        <p:spPr bwMode="auto">
          <a:xfrm>
            <a:off x="3810000" y="3276600"/>
            <a:ext cx="2514600" cy="10668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rPr>
              <a:t>UC Client 2.0 API</a:t>
            </a:r>
          </a:p>
        </p:txBody>
      </p:sp>
      <p:sp>
        <p:nvSpPr>
          <p:cNvPr id="24" name="TextBox 23"/>
          <p:cNvSpPr txBox="1"/>
          <p:nvPr/>
        </p:nvSpPr>
        <p:spPr>
          <a:xfrm>
            <a:off x="3810000" y="4038600"/>
            <a:ext cx="685800" cy="369332"/>
          </a:xfrm>
          <a:prstGeom prst="rect">
            <a:avLst/>
          </a:prstGeom>
          <a:noFill/>
        </p:spPr>
        <p:txBody>
          <a:bodyPr wrap="square" rtlCol="0">
            <a:spAutoFit/>
          </a:bodyPr>
          <a:lstStyle/>
          <a:p>
            <a:r>
              <a:rPr lang="en-US" dirty="0" smtClean="0"/>
              <a:t>COM</a:t>
            </a:r>
            <a:endParaRPr lang="en-US" dirty="0"/>
          </a:p>
        </p:txBody>
      </p:sp>
      <p:sp>
        <p:nvSpPr>
          <p:cNvPr id="25" name="TextBox 24"/>
          <p:cNvSpPr txBox="1"/>
          <p:nvPr/>
        </p:nvSpPr>
        <p:spPr>
          <a:xfrm>
            <a:off x="4495800" y="4038600"/>
            <a:ext cx="685800" cy="369332"/>
          </a:xfrm>
          <a:prstGeom prst="rect">
            <a:avLst/>
          </a:prstGeom>
          <a:noFill/>
        </p:spPr>
        <p:txBody>
          <a:bodyPr wrap="square" rtlCol="0">
            <a:spAutoFit/>
          </a:bodyPr>
          <a:lstStyle/>
          <a:p>
            <a:r>
              <a:rPr lang="en-US" dirty="0" smtClean="0"/>
              <a:t>.NET</a:t>
            </a:r>
            <a:endParaRPr lang="en-US" dirty="0"/>
          </a:p>
        </p:txBody>
      </p:sp>
      <p:sp>
        <p:nvSpPr>
          <p:cNvPr id="26" name="TextBox 25"/>
          <p:cNvSpPr txBox="1"/>
          <p:nvPr/>
        </p:nvSpPr>
        <p:spPr>
          <a:xfrm>
            <a:off x="5105400" y="4038600"/>
            <a:ext cx="1219200" cy="369332"/>
          </a:xfrm>
          <a:prstGeom prst="rect">
            <a:avLst/>
          </a:prstGeom>
          <a:noFill/>
        </p:spPr>
        <p:txBody>
          <a:bodyPr wrap="square" rtlCol="0">
            <a:spAutoFit/>
          </a:bodyPr>
          <a:lstStyle/>
          <a:p>
            <a:r>
              <a:rPr lang="en-US" dirty="0" smtClean="0"/>
              <a:t>Silverlight</a:t>
            </a:r>
            <a:endParaRPr lang="en-US" dirty="0"/>
          </a:p>
        </p:txBody>
      </p:sp>
      <p:cxnSp>
        <p:nvCxnSpPr>
          <p:cNvPr id="28" name="Straight Connector 27"/>
          <p:cNvCxnSpPr/>
          <p:nvPr/>
        </p:nvCxnSpPr>
        <p:spPr>
          <a:xfrm>
            <a:off x="3810000" y="4038600"/>
            <a:ext cx="2514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29" name="Picture 5"/>
          <p:cNvPicPr>
            <a:picLocks noChangeAspect="1" noChangeArrowheads="1"/>
          </p:cNvPicPr>
          <p:nvPr/>
        </p:nvPicPr>
        <p:blipFill>
          <a:blip r:embed="rId3"/>
          <a:srcRect/>
          <a:stretch>
            <a:fillRect/>
          </a:stretch>
        </p:blipFill>
        <p:spPr bwMode="auto">
          <a:xfrm>
            <a:off x="3336982" y="2285999"/>
            <a:ext cx="5334000" cy="4044027"/>
          </a:xfrm>
          <a:prstGeom prst="rect">
            <a:avLst/>
          </a:prstGeom>
          <a:ln>
            <a:no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Agenda</a:t>
            </a:r>
            <a:endParaRPr lang="en-US" dirty="0"/>
          </a:p>
        </p:txBody>
      </p:sp>
      <p:sp>
        <p:nvSpPr>
          <p:cNvPr id="6" name="Content Placeholder 5"/>
          <p:cNvSpPr>
            <a:spLocks noGrp="1"/>
          </p:cNvSpPr>
          <p:nvPr>
            <p:ph idx="1"/>
          </p:nvPr>
        </p:nvSpPr>
        <p:spPr>
          <a:xfrm>
            <a:off x="730044" y="1412875"/>
            <a:ext cx="7681532" cy="5184817"/>
          </a:xfrm>
        </p:spPr>
        <p:txBody>
          <a:bodyPr/>
          <a:lstStyle/>
          <a:p>
            <a:r>
              <a:rPr lang="en-US" sz="2800" dirty="0" smtClean="0"/>
              <a:t>Unified Communications R2 Overview</a:t>
            </a:r>
          </a:p>
          <a:p>
            <a:r>
              <a:rPr lang="en-US" sz="2800" dirty="0" smtClean="0"/>
              <a:t>What’s New in UC R2 Platform?</a:t>
            </a:r>
          </a:p>
          <a:p>
            <a:pPr lvl="1"/>
            <a:r>
              <a:rPr lang="en-US" sz="2400" dirty="0" smtClean="0"/>
              <a:t>Office Communicator 2007 R2 SDK</a:t>
            </a:r>
          </a:p>
          <a:p>
            <a:pPr lvl="1"/>
            <a:r>
              <a:rPr lang="en-US" sz="2400" dirty="0" smtClean="0"/>
              <a:t>Exchange Web Services Managed API</a:t>
            </a:r>
          </a:p>
          <a:p>
            <a:pPr lvl="1"/>
            <a:r>
              <a:rPr lang="en-US" sz="2400" dirty="0" smtClean="0"/>
              <a:t>Unified Communications Managed API 2.0</a:t>
            </a:r>
          </a:p>
          <a:p>
            <a:pPr lvl="2" indent="-342900"/>
            <a:r>
              <a:rPr lang="en-US" sz="2000" dirty="0" smtClean="0"/>
              <a:t>UCMA 2.0 Core SDK</a:t>
            </a:r>
          </a:p>
          <a:p>
            <a:pPr lvl="2" indent="-342900"/>
            <a:r>
              <a:rPr lang="en-US" sz="2000" dirty="0" smtClean="0"/>
              <a:t>UCMA 2.0 Workflow Activities</a:t>
            </a:r>
          </a:p>
          <a:p>
            <a:r>
              <a:rPr lang="en-US" sz="2800" dirty="0" smtClean="0"/>
              <a:t>Unified Communications </a:t>
            </a:r>
            <a:r>
              <a:rPr lang="en-US" sz="2800" dirty="0" err="1" smtClean="0"/>
              <a:t>v.Next</a:t>
            </a:r>
            <a:r>
              <a:rPr lang="en-US" sz="2800" dirty="0" smtClean="0"/>
              <a:t> Platform Overview</a:t>
            </a:r>
          </a:p>
          <a:p>
            <a:pPr lvl="1"/>
            <a:r>
              <a:rPr lang="en-US" sz="2400" dirty="0" smtClean="0"/>
              <a:t>“Paris” Controls</a:t>
            </a:r>
          </a:p>
          <a:p>
            <a:pPr lvl="1"/>
            <a:r>
              <a:rPr lang="en-US" sz="2400" dirty="0" smtClean="0"/>
              <a:t>“Paris” APIs</a:t>
            </a:r>
          </a:p>
          <a:p>
            <a:r>
              <a:rPr lang="en-US" sz="2800" dirty="0" smtClean="0"/>
              <a:t>Unified Communications Roadmap</a:t>
            </a:r>
          </a:p>
          <a:p>
            <a:r>
              <a:rPr lang="en-US" sz="2800" dirty="0" smtClean="0"/>
              <a:t>Summary</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sz="3600" smtClean="0"/>
              <a:t>Using Managed API</a:t>
            </a:r>
            <a:endParaRPr lang="en-US" sz="3600" dirty="0"/>
          </a:p>
        </p:txBody>
      </p:sp>
      <p:sp>
        <p:nvSpPr>
          <p:cNvPr id="7" name="Text Placeholder 3"/>
          <p:cNvSpPr>
            <a:spLocks noGrp="1"/>
          </p:cNvSpPr>
          <p:nvPr>
            <p:ph type="body" sz="quarter" idx="10"/>
          </p:nvPr>
        </p:nvSpPr>
        <p:spPr/>
        <p:txBody>
          <a:bodyPr/>
          <a:lstStyle/>
          <a:p>
            <a:pPr>
              <a:buNone/>
            </a:pPr>
            <a:r>
              <a:rPr lang="en-US" sz="10000" dirty="0" smtClean="0"/>
              <a:t>demo </a:t>
            </a:r>
            <a:endParaRPr lang="en-US" sz="10000" dirty="0"/>
          </a:p>
        </p:txBody>
      </p:sp>
      <p:sp>
        <p:nvSpPr>
          <p:cNvPr id="8" name="Title 1"/>
          <p:cNvSpPr txBox="1">
            <a:spLocks/>
          </p:cNvSpPr>
          <p:nvPr/>
        </p:nvSpPr>
        <p:spPr>
          <a:xfrm>
            <a:off x="4495800" y="4038600"/>
            <a:ext cx="4419600" cy="3323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150" normalizeH="0" baseline="0" noProof="0" dirty="0" smtClean="0">
                <a:ln w="3175">
                  <a:noFill/>
                </a:ln>
                <a:gradFill flip="none" rotWithShape="1">
                  <a:gsLst>
                    <a:gs pos="0">
                      <a:schemeClr val="tx1"/>
                    </a:gs>
                    <a:gs pos="86000">
                      <a:schemeClr val="tx1"/>
                    </a:gs>
                  </a:gsLst>
                  <a:lin ang="5400000" scaled="0"/>
                  <a:tileRect/>
                </a:gradFill>
                <a:effectLst/>
                <a:uLnTx/>
                <a:uFillTx/>
                <a:latin typeface="+mj-lt"/>
                <a:ea typeface="+mn-ea"/>
                <a:cs typeface="Arial" charset="0"/>
              </a:rPr>
              <a:t>“Paris” </a:t>
            </a:r>
            <a:r>
              <a:rPr kumimoji="0" lang="en-US" sz="2400" b="0" i="0" u="none" strike="noStrike" kern="1200" cap="none" spc="-150" normalizeH="0" noProof="0" dirty="0" smtClean="0">
                <a:ln w="3175">
                  <a:noFill/>
                </a:ln>
                <a:gradFill flip="none" rotWithShape="1">
                  <a:gsLst>
                    <a:gs pos="0">
                      <a:schemeClr val="tx1"/>
                    </a:gs>
                    <a:gs pos="86000">
                      <a:schemeClr val="tx1"/>
                    </a:gs>
                  </a:gsLst>
                  <a:lin ang="5400000" scaled="0"/>
                  <a:tileRect/>
                </a:gradFill>
                <a:effectLst/>
                <a:uLnTx/>
                <a:uFillTx/>
                <a:latin typeface="+mj-lt"/>
                <a:ea typeface="+mn-ea"/>
                <a:cs typeface="Arial" charset="0"/>
              </a:rPr>
              <a:t>sign in</a:t>
            </a:r>
            <a:endParaRPr kumimoji="0" lang="en-US" sz="2400" b="0" i="0" u="none" strike="noStrike" kern="1200" cap="none" spc="-150" normalizeH="0" baseline="0" noProof="0" dirty="0">
              <a:ln w="3175">
                <a:noFill/>
              </a:ln>
              <a:gradFill flip="none" rotWithShape="1">
                <a:gsLst>
                  <a:gs pos="0">
                    <a:schemeClr val="tx1"/>
                  </a:gs>
                  <a:gs pos="86000">
                    <a:schemeClr val="tx1"/>
                  </a:gs>
                </a:gsLst>
                <a:lin ang="5400000" scaled="0"/>
                <a:tileRect/>
              </a:gradFill>
              <a:effectLst/>
              <a:uLnTx/>
              <a:uFillTx/>
              <a:latin typeface="+mj-lt"/>
              <a:ea typeface="+mn-ea"/>
              <a:cs typeface="Arial" charset="0"/>
            </a:endParaRPr>
          </a:p>
        </p:txBody>
      </p:sp>
      <p:sp>
        <p:nvSpPr>
          <p:cNvPr id="6" name="Subtitle 2"/>
          <p:cNvSpPr txBox="1">
            <a:spLocks/>
          </p:cNvSpPr>
          <p:nvPr/>
        </p:nvSpPr>
        <p:spPr>
          <a:xfrm>
            <a:off x="4495800" y="4953000"/>
            <a:ext cx="3913294" cy="1066799"/>
          </a:xfrm>
          <a:prstGeom prst="rect">
            <a:avLst/>
          </a:prstGeom>
        </p:spPr>
        <p:txBody>
          <a:bodyPr vert="horz" wrap="square" lIns="0" tIns="0" rIns="0" bIns="0" rtlCol="0">
            <a:noAutofit/>
          </a:bodyPr>
          <a:lstStyle/>
          <a:p>
            <a:pPr marL="457200" marR="0" lvl="0" indent="-457200" fontAlgn="auto">
              <a:lnSpc>
                <a:spcPct val="78000"/>
              </a:lnSpc>
              <a:buClr>
                <a:schemeClr val="tx1"/>
              </a:buClr>
              <a:buSzPct val="80000"/>
              <a:tabLst>
                <a:tab pos="457200" algn="l"/>
              </a:tabLst>
              <a:defRPr/>
            </a:pPr>
            <a:r>
              <a:rPr lang="en-US" sz="2400" dirty="0" smtClean="0">
                <a:solidFill>
                  <a:schemeClr val="tx1">
                    <a:tint val="75000"/>
                  </a:schemeClr>
                </a:solidFill>
                <a:sym typeface="Wingdings"/>
              </a:rPr>
              <a:t>Chris Schindler</a:t>
            </a:r>
          </a:p>
          <a:p>
            <a:pPr marL="457200" marR="0" lvl="0" indent="-457200" fontAlgn="auto">
              <a:lnSpc>
                <a:spcPct val="78000"/>
              </a:lnSpc>
              <a:buClr>
                <a:schemeClr val="tx1"/>
              </a:buClr>
              <a:buSzPct val="80000"/>
              <a:tabLst>
                <a:tab pos="457200" algn="l"/>
              </a:tabLst>
              <a:defRPr/>
            </a:pPr>
            <a:r>
              <a:rPr lang="en-US" sz="2400" dirty="0" smtClean="0">
                <a:solidFill>
                  <a:schemeClr val="tx1">
                    <a:tint val="75000"/>
                  </a:schemeClr>
                </a:solidFill>
                <a:sym typeface="Wingdings"/>
              </a:rPr>
              <a:t>Senior Program Manager, UC</a:t>
            </a:r>
          </a:p>
          <a:p>
            <a:pPr marL="457200" marR="0" lvl="0" indent="-457200" fontAlgn="auto">
              <a:lnSpc>
                <a:spcPct val="78000"/>
              </a:lnSpc>
              <a:buClr>
                <a:schemeClr val="tx1"/>
              </a:buClr>
              <a:buSzPct val="80000"/>
              <a:tabLst>
                <a:tab pos="457200" algn="l"/>
              </a:tabLst>
              <a:defRPr/>
            </a:pPr>
            <a:r>
              <a:rPr lang="en-US" sz="2400" dirty="0" smtClean="0">
                <a:solidFill>
                  <a:schemeClr val="tx1">
                    <a:tint val="75000"/>
                  </a:schemeClr>
                </a:solidFill>
                <a:sym typeface="Wingdings"/>
              </a:rPr>
              <a:t>Microsoft Corporation</a:t>
            </a:r>
            <a:endParaRPr lang="en-US" sz="2400" dirty="0">
              <a:solidFill>
                <a:schemeClr val="tx1">
                  <a:tint val="75000"/>
                </a:schemeClr>
              </a:solidFill>
              <a:sym typeface="Wingdings"/>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Managed </a:t>
            </a:r>
            <a:r>
              <a:rPr lang="en-US" dirty="0" smtClean="0"/>
              <a:t>API Code Sample</a:t>
            </a:r>
            <a:endParaRPr lang="en-US" dirty="0"/>
          </a:p>
        </p:txBody>
      </p:sp>
      <p:sp>
        <p:nvSpPr>
          <p:cNvPr id="4" name="Text Placeholder 5"/>
          <p:cNvSpPr>
            <a:spLocks noGrp="1"/>
          </p:cNvSpPr>
          <p:nvPr>
            <p:ph type="body" sz="quarter" idx="10"/>
          </p:nvPr>
        </p:nvSpPr>
        <p:spPr>
          <a:xfrm>
            <a:off x="609600" y="1412663"/>
            <a:ext cx="4337050" cy="5116529"/>
          </a:xfrm>
        </p:spPr>
        <p:txBody>
          <a:bodyPr/>
          <a:lstStyle/>
          <a:p>
            <a:pPr>
              <a:buNone/>
            </a:pPr>
            <a:r>
              <a:rPr lang="en-US" sz="900" dirty="0" smtClean="0"/>
              <a:t>public void </a:t>
            </a:r>
            <a:r>
              <a:rPr lang="en-US" sz="900" dirty="0" err="1" smtClean="0"/>
              <a:t>SignIn</a:t>
            </a:r>
            <a:r>
              <a:rPr lang="en-US" sz="900" dirty="0" smtClean="0"/>
              <a:t>()</a:t>
            </a:r>
          </a:p>
          <a:p>
            <a:pPr>
              <a:buNone/>
            </a:pPr>
            <a:r>
              <a:rPr lang="en-US" sz="900" dirty="0" smtClean="0"/>
              <a:t>{</a:t>
            </a:r>
          </a:p>
          <a:p>
            <a:pPr>
              <a:buNone/>
            </a:pPr>
            <a:r>
              <a:rPr lang="en-US" sz="900" dirty="0" smtClean="0"/>
              <a:t>	//application creation</a:t>
            </a:r>
          </a:p>
          <a:p>
            <a:pPr>
              <a:buNone/>
            </a:pPr>
            <a:r>
              <a:rPr lang="en-US" sz="900" dirty="0" smtClean="0"/>
              <a:t>	</a:t>
            </a:r>
            <a:r>
              <a:rPr lang="en-US" sz="900" dirty="0" err="1" smtClean="0"/>
              <a:t>UCClient</a:t>
            </a:r>
            <a:r>
              <a:rPr lang="en-US" sz="900" dirty="0" smtClean="0"/>
              <a:t> app = new </a:t>
            </a:r>
            <a:r>
              <a:rPr lang="en-US" sz="900" dirty="0" err="1" smtClean="0"/>
              <a:t>UCClient</a:t>
            </a:r>
            <a:r>
              <a:rPr lang="en-US" sz="900" dirty="0" smtClean="0"/>
              <a:t>();</a:t>
            </a:r>
          </a:p>
          <a:p>
            <a:pPr>
              <a:buNone/>
            </a:pPr>
            <a:endParaRPr lang="en-US" sz="900" dirty="0" smtClean="0"/>
          </a:p>
          <a:p>
            <a:pPr>
              <a:buNone/>
            </a:pPr>
            <a:r>
              <a:rPr lang="en-US" sz="900" dirty="0" smtClean="0"/>
              <a:t>	//initialize</a:t>
            </a:r>
          </a:p>
          <a:p>
            <a:pPr>
              <a:buNone/>
            </a:pPr>
            <a:r>
              <a:rPr lang="en-US" sz="900" dirty="0" smtClean="0"/>
              <a:t>	</a:t>
            </a:r>
            <a:r>
              <a:rPr lang="en-US" sz="900" dirty="0" err="1" smtClean="0"/>
              <a:t>app.Initialize</a:t>
            </a:r>
            <a:r>
              <a:rPr lang="en-US" sz="900" dirty="0" smtClean="0"/>
              <a:t>(“Application Name”);</a:t>
            </a:r>
          </a:p>
          <a:p>
            <a:pPr>
              <a:buNone/>
            </a:pPr>
            <a:endParaRPr lang="en-US" sz="900" dirty="0" smtClean="0"/>
          </a:p>
          <a:p>
            <a:pPr>
              <a:buNone/>
            </a:pPr>
            <a:r>
              <a:rPr lang="en-US" sz="900" dirty="0" smtClean="0"/>
              <a:t>	//add event handler</a:t>
            </a:r>
          </a:p>
          <a:p>
            <a:pPr>
              <a:buNone/>
            </a:pPr>
            <a:r>
              <a:rPr lang="en-US" sz="900" dirty="0" smtClean="0"/>
              <a:t>	</a:t>
            </a:r>
            <a:r>
              <a:rPr lang="en-US" sz="900" dirty="0" err="1" smtClean="0"/>
              <a:t>identity.OnSignIn</a:t>
            </a:r>
            <a:r>
              <a:rPr lang="en-US" sz="900" dirty="0" smtClean="0"/>
              <a:t> += </a:t>
            </a:r>
            <a:r>
              <a:rPr lang="en-US" sz="900" dirty="0" err="1" smtClean="0"/>
              <a:t>EventHandler_OnSignIn</a:t>
            </a:r>
            <a:r>
              <a:rPr lang="en-US" sz="900" dirty="0" smtClean="0"/>
              <a:t>;</a:t>
            </a:r>
          </a:p>
          <a:p>
            <a:pPr>
              <a:buNone/>
            </a:pPr>
            <a:r>
              <a:rPr lang="en-US" sz="900" dirty="0" smtClean="0"/>
              <a:t>	//trigger a sign in</a:t>
            </a:r>
          </a:p>
          <a:p>
            <a:pPr>
              <a:buNone/>
            </a:pPr>
            <a:r>
              <a:rPr lang="en-US" sz="900" dirty="0" smtClean="0"/>
              <a:t>	</a:t>
            </a:r>
            <a:r>
              <a:rPr lang="en-US" sz="900" dirty="0" err="1" smtClean="0"/>
              <a:t>app.SignIn</a:t>
            </a:r>
            <a:r>
              <a:rPr lang="en-US" sz="900" dirty="0" smtClean="0"/>
              <a:t>(</a:t>
            </a:r>
            <a:r>
              <a:rPr lang="en-US" sz="900" dirty="0" smtClean="0">
                <a:hlinkClick r:id="rId3"/>
              </a:rPr>
              <a:t>“</a:t>
            </a:r>
            <a:r>
              <a:rPr lang="en-US" sz="900" dirty="0" err="1" smtClean="0">
                <a:hlinkClick r:id="rId3"/>
              </a:rPr>
              <a:t>sip:myuri@microsoft.com</a:t>
            </a:r>
            <a:r>
              <a:rPr lang="en-US" sz="900" dirty="0" smtClean="0"/>
              <a:t>”,  settings); </a:t>
            </a:r>
          </a:p>
          <a:p>
            <a:pPr>
              <a:buNone/>
            </a:pPr>
            <a:r>
              <a:rPr lang="en-US" sz="900" dirty="0" smtClean="0"/>
              <a:t>}</a:t>
            </a:r>
          </a:p>
          <a:p>
            <a:pPr>
              <a:buNone/>
            </a:pPr>
            <a:endParaRPr lang="en-US" sz="900" dirty="0" smtClean="0"/>
          </a:p>
          <a:p>
            <a:pPr>
              <a:buNone/>
            </a:pPr>
            <a:r>
              <a:rPr lang="en-US" sz="900" dirty="0" smtClean="0"/>
              <a:t>void </a:t>
            </a:r>
            <a:r>
              <a:rPr lang="en-US" sz="900" dirty="0" err="1" smtClean="0"/>
              <a:t>EventHandler_OnSignIn</a:t>
            </a:r>
            <a:r>
              <a:rPr lang="en-US" sz="900" dirty="0" smtClean="0"/>
              <a:t>(object sender, </a:t>
            </a:r>
            <a:r>
              <a:rPr lang="en-US" sz="900" dirty="0" err="1" smtClean="0"/>
              <a:t>OnSignInEventArgs</a:t>
            </a:r>
            <a:r>
              <a:rPr lang="en-US" sz="900" dirty="0" smtClean="0"/>
              <a:t> e)</a:t>
            </a:r>
          </a:p>
          <a:p>
            <a:pPr>
              <a:buNone/>
            </a:pPr>
            <a:r>
              <a:rPr lang="en-US" sz="900" dirty="0" smtClean="0"/>
              <a:t>{</a:t>
            </a:r>
          </a:p>
          <a:p>
            <a:pPr>
              <a:buNone/>
            </a:pPr>
            <a:r>
              <a:rPr lang="en-US" sz="900" dirty="0" smtClean="0"/>
              <a:t>	//check the status returned from the event data</a:t>
            </a:r>
          </a:p>
          <a:p>
            <a:pPr>
              <a:buNone/>
            </a:pPr>
            <a:r>
              <a:rPr lang="en-US" sz="900" dirty="0" smtClean="0"/>
              <a:t>	if (</a:t>
            </a:r>
            <a:r>
              <a:rPr lang="en-US" sz="900" dirty="0" err="1" smtClean="0"/>
              <a:t>e.IsSucceeded</a:t>
            </a:r>
            <a:r>
              <a:rPr lang="en-US" sz="900" dirty="0" smtClean="0"/>
              <a:t>)</a:t>
            </a:r>
          </a:p>
          <a:p>
            <a:pPr>
              <a:buNone/>
            </a:pPr>
            <a:r>
              <a:rPr lang="en-US" sz="900" dirty="0" smtClean="0"/>
              <a:t>		{</a:t>
            </a:r>
          </a:p>
          <a:p>
            <a:pPr>
              <a:buNone/>
            </a:pPr>
            <a:r>
              <a:rPr lang="en-US" sz="900" dirty="0" smtClean="0"/>
              <a:t>		// signed in; now do something</a:t>
            </a:r>
          </a:p>
          <a:p>
            <a:pPr>
              <a:buNone/>
            </a:pPr>
            <a:r>
              <a:rPr lang="en-US" sz="900" dirty="0" smtClean="0"/>
              <a:t>		}</a:t>
            </a:r>
          </a:p>
          <a:p>
            <a:pPr>
              <a:buNone/>
            </a:pPr>
            <a:r>
              <a:rPr lang="en-US" sz="900" dirty="0" smtClean="0"/>
              <a:t>}</a:t>
            </a:r>
          </a:p>
        </p:txBody>
      </p:sp>
      <p:sp>
        <p:nvSpPr>
          <p:cNvPr id="6" name="Text Placeholder 5"/>
          <p:cNvSpPr txBox="1">
            <a:spLocks/>
          </p:cNvSpPr>
          <p:nvPr/>
        </p:nvSpPr>
        <p:spPr>
          <a:xfrm>
            <a:off x="4946650" y="1408113"/>
            <a:ext cx="3455988" cy="4212179"/>
          </a:xfrm>
          <a:prstGeom prst="rect">
            <a:avLst/>
          </a:prstGeom>
        </p:spPr>
        <p:txBody>
          <a:bodyPr vert="horz" wrap="square" lIns="0" tIns="0" rIns="0" bIns="0" rtlCol="0">
            <a:spAutoFit/>
          </a:bodyPr>
          <a:lstStyle/>
          <a:p>
            <a:pPr marL="457200" marR="0" lvl="0" indent="-457200" algn="l" defTabSz="914363" rtl="0" eaLnBrk="1" fontAlgn="auto" latinLnBrk="0" hangingPunct="1">
              <a:lnSpc>
                <a:spcPct val="78000"/>
              </a:lnSpc>
              <a:spcBef>
                <a:spcPct val="20000"/>
              </a:spcBef>
              <a:spcAft>
                <a:spcPts val="800"/>
              </a:spcAft>
              <a:buClr>
                <a:schemeClr val="tx1"/>
              </a:buClr>
              <a:buSzPct val="80000"/>
              <a:buFont typeface="Wingdings" pitchFamily="2" charset="2"/>
              <a:buChar char="l"/>
              <a:tabLst/>
              <a:defRPr/>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What you get with sign</a:t>
            </a:r>
            <a:r>
              <a:rPr kumimoji="0" lang="en-US" sz="2800" b="0" i="0" u="none" strike="noStrike" kern="1200" cap="none" spc="0" normalizeH="0" noProof="0" dirty="0" smtClean="0">
                <a:ln>
                  <a:noFill/>
                </a:ln>
                <a:gradFill>
                  <a:gsLst>
                    <a:gs pos="0">
                      <a:schemeClr val="tx1"/>
                    </a:gs>
                    <a:gs pos="86000">
                      <a:schemeClr val="tx1"/>
                    </a:gs>
                  </a:gsLst>
                  <a:lin ang="5400000" scaled="0"/>
                </a:gradFill>
                <a:effectLst/>
                <a:uLnTx/>
                <a:uFillTx/>
                <a:latin typeface="+mn-lt"/>
                <a:ea typeface="+mn-ea"/>
                <a:cs typeface="+mn-cs"/>
              </a:rPr>
              <a:t> </a:t>
            </a: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mn-lt"/>
                <a:ea typeface="+mn-ea"/>
                <a:cs typeface="+mn-cs"/>
              </a:rPr>
              <a:t>in</a:t>
            </a:r>
          </a:p>
          <a:p>
            <a:pPr marL="742950" lvl="1" indent="-287338">
              <a:lnSpc>
                <a:spcPct val="78000"/>
              </a:lnSpc>
              <a:spcBef>
                <a:spcPct val="20000"/>
              </a:spcBef>
              <a:spcAft>
                <a:spcPts val="800"/>
              </a:spcAft>
              <a:buClr>
                <a:schemeClr val="tx1"/>
              </a:buClr>
              <a:buSzPct val="80000"/>
              <a:buFont typeface="Wingdings" pitchFamily="2" charset="2"/>
              <a:buChar char="l"/>
            </a:pPr>
            <a:r>
              <a:rPr lang="en-US" sz="2400" noProof="0" dirty="0" smtClean="0">
                <a:gradFill>
                  <a:gsLst>
                    <a:gs pos="0">
                      <a:schemeClr val="tx1"/>
                    </a:gs>
                    <a:gs pos="86000">
                      <a:schemeClr val="tx1"/>
                    </a:gs>
                  </a:gsLst>
                  <a:lin ang="5400000" scaled="0"/>
                </a:gradFill>
              </a:rPr>
              <a:t>End-point registration</a:t>
            </a:r>
          </a:p>
          <a:p>
            <a:pPr marL="742950" lvl="1" indent="-287338">
              <a:lnSpc>
                <a:spcPct val="78000"/>
              </a:lnSpc>
              <a:spcBef>
                <a:spcPct val="20000"/>
              </a:spcBef>
              <a:spcAft>
                <a:spcPts val="800"/>
              </a:spcAft>
              <a:buClr>
                <a:schemeClr val="tx1"/>
              </a:buClr>
              <a:buSzPct val="80000"/>
              <a:buFont typeface="Wingdings" pitchFamily="2" charset="2"/>
              <a:buChar char="l"/>
            </a:pPr>
            <a:r>
              <a:rPr lang="en-US" sz="2400" noProof="0" dirty="0" smtClean="0">
                <a:gradFill>
                  <a:gsLst>
                    <a:gs pos="0">
                      <a:schemeClr val="tx1"/>
                    </a:gs>
                    <a:gs pos="86000">
                      <a:schemeClr val="tx1"/>
                    </a:gs>
                  </a:gsLst>
                  <a:lin ang="5400000" scaled="0"/>
                </a:gradFill>
              </a:rPr>
              <a:t>Presence publishing</a:t>
            </a:r>
          </a:p>
          <a:p>
            <a:pPr marL="742950" lvl="1" indent="-287338">
              <a:lnSpc>
                <a:spcPct val="78000"/>
              </a:lnSpc>
              <a:spcBef>
                <a:spcPct val="20000"/>
              </a:spcBef>
              <a:spcAft>
                <a:spcPts val="800"/>
              </a:spcAft>
              <a:buClr>
                <a:schemeClr val="tx1"/>
              </a:buClr>
              <a:buSzPct val="80000"/>
              <a:buFont typeface="Wingdings" pitchFamily="2" charset="2"/>
              <a:buChar char="l"/>
            </a:pPr>
            <a:r>
              <a:rPr kumimoji="0" lang="en-US" sz="2400" b="0" i="0" u="none" strike="noStrike" kern="1200" cap="none" spc="0" normalizeH="0" baseline="0" dirty="0" smtClean="0">
                <a:ln>
                  <a:noFill/>
                </a:ln>
                <a:gradFill>
                  <a:gsLst>
                    <a:gs pos="0">
                      <a:schemeClr val="tx1"/>
                    </a:gs>
                    <a:gs pos="86000">
                      <a:schemeClr val="tx1"/>
                    </a:gs>
                  </a:gsLst>
                  <a:lin ang="5400000" scaled="0"/>
                </a:gradFill>
                <a:effectLst/>
                <a:uLnTx/>
                <a:uFillTx/>
                <a:latin typeface="+mn-lt"/>
                <a:ea typeface="+mn-ea"/>
                <a:cs typeface="+mn-cs"/>
              </a:rPr>
              <a:t>Exchange</a:t>
            </a:r>
            <a:r>
              <a:rPr kumimoji="0" lang="en-US" sz="2400" b="0" i="0" u="none" strike="noStrike" kern="1200" cap="none" spc="0" normalizeH="0" dirty="0" smtClean="0">
                <a:ln>
                  <a:noFill/>
                </a:ln>
                <a:gradFill>
                  <a:gsLst>
                    <a:gs pos="0">
                      <a:schemeClr val="tx1"/>
                    </a:gs>
                    <a:gs pos="86000">
                      <a:schemeClr val="tx1"/>
                    </a:gs>
                  </a:gsLst>
                  <a:lin ang="5400000" scaled="0"/>
                </a:gradFill>
                <a:effectLst/>
                <a:uLnTx/>
                <a:uFillTx/>
                <a:latin typeface="+mn-lt"/>
                <a:ea typeface="+mn-ea"/>
                <a:cs typeface="+mn-cs"/>
              </a:rPr>
              <a:t> integration</a:t>
            </a:r>
          </a:p>
          <a:p>
            <a:pPr marL="742950" lvl="1" indent="-287338">
              <a:lnSpc>
                <a:spcPct val="78000"/>
              </a:lnSpc>
              <a:spcBef>
                <a:spcPct val="20000"/>
              </a:spcBef>
              <a:spcAft>
                <a:spcPts val="800"/>
              </a:spcAft>
              <a:buClr>
                <a:schemeClr val="tx1"/>
              </a:buClr>
              <a:buSzPct val="80000"/>
              <a:buFont typeface="Wingdings" pitchFamily="2" charset="2"/>
              <a:buChar char="l"/>
            </a:pPr>
            <a:r>
              <a:rPr lang="en-US" sz="2400" baseline="0" noProof="0" dirty="0" smtClean="0">
                <a:gradFill>
                  <a:gsLst>
                    <a:gs pos="0">
                      <a:schemeClr val="tx1"/>
                    </a:gs>
                    <a:gs pos="86000">
                      <a:schemeClr val="tx1"/>
                    </a:gs>
                  </a:gsLst>
                  <a:lin ang="5400000" scaled="0"/>
                </a:gradFill>
              </a:rPr>
              <a:t>Phone</a:t>
            </a:r>
            <a:r>
              <a:rPr lang="en-US" sz="2400" noProof="0" dirty="0" smtClean="0">
                <a:gradFill>
                  <a:gsLst>
                    <a:gs pos="0">
                      <a:schemeClr val="tx1"/>
                    </a:gs>
                    <a:gs pos="86000">
                      <a:schemeClr val="tx1"/>
                    </a:gs>
                  </a:gsLst>
                  <a:lin ang="5400000" scaled="0"/>
                </a:gradFill>
              </a:rPr>
              <a:t> integration</a:t>
            </a:r>
          </a:p>
          <a:p>
            <a:pPr marL="742950" lvl="1" indent="-287338">
              <a:lnSpc>
                <a:spcPct val="78000"/>
              </a:lnSpc>
              <a:spcBef>
                <a:spcPct val="20000"/>
              </a:spcBef>
              <a:spcAft>
                <a:spcPts val="800"/>
              </a:spcAft>
              <a:buClr>
                <a:schemeClr val="tx1"/>
              </a:buClr>
              <a:buSzPct val="80000"/>
              <a:buFont typeface="Wingdings" pitchFamily="2" charset="2"/>
              <a:buChar char="l"/>
            </a:pPr>
            <a:r>
              <a:rPr kumimoji="0" lang="en-US" sz="2400" b="0" i="0" u="none" strike="noStrike" kern="1200" cap="none" spc="0" normalizeH="0" baseline="0" dirty="0" smtClean="0">
                <a:ln>
                  <a:noFill/>
                </a:ln>
                <a:gradFill>
                  <a:gsLst>
                    <a:gs pos="0">
                      <a:schemeClr val="tx1"/>
                    </a:gs>
                    <a:gs pos="86000">
                      <a:schemeClr val="tx1"/>
                    </a:gs>
                  </a:gsLst>
                  <a:lin ang="5400000" scaled="0"/>
                </a:gradFill>
                <a:effectLst/>
                <a:uLnTx/>
                <a:uFillTx/>
                <a:latin typeface="+mn-lt"/>
                <a:ea typeface="+mn-ea"/>
                <a:cs typeface="+mn-cs"/>
              </a:rPr>
              <a:t>Address</a:t>
            </a:r>
            <a:r>
              <a:rPr kumimoji="0" lang="en-US" sz="2400" b="0" i="0" u="none" strike="noStrike" kern="1200" cap="none" spc="0" normalizeH="0" dirty="0" smtClean="0">
                <a:ln>
                  <a:noFill/>
                </a:ln>
                <a:gradFill>
                  <a:gsLst>
                    <a:gs pos="0">
                      <a:schemeClr val="tx1"/>
                    </a:gs>
                    <a:gs pos="86000">
                      <a:schemeClr val="tx1"/>
                    </a:gs>
                  </a:gsLst>
                  <a:lin ang="5400000" scaled="0"/>
                </a:gradFill>
                <a:effectLst/>
                <a:uLnTx/>
                <a:uFillTx/>
                <a:latin typeface="+mn-lt"/>
                <a:ea typeface="+mn-ea"/>
                <a:cs typeface="+mn-cs"/>
              </a:rPr>
              <a:t> book sync</a:t>
            </a:r>
          </a:p>
          <a:p>
            <a:pPr marL="742950" lvl="1" indent="-287338">
              <a:lnSpc>
                <a:spcPct val="78000"/>
              </a:lnSpc>
              <a:spcBef>
                <a:spcPct val="20000"/>
              </a:spcBef>
              <a:spcAft>
                <a:spcPts val="800"/>
              </a:spcAft>
              <a:buClr>
                <a:schemeClr val="tx1"/>
              </a:buClr>
              <a:buSzPct val="80000"/>
              <a:buFont typeface="Wingdings" pitchFamily="2" charset="2"/>
              <a:buChar char="l"/>
            </a:pPr>
            <a:r>
              <a:rPr lang="en-US" sz="2400" baseline="0" noProof="0" dirty="0" smtClean="0">
                <a:gradFill>
                  <a:gsLst>
                    <a:gs pos="0">
                      <a:schemeClr val="tx1"/>
                    </a:gs>
                    <a:gs pos="86000">
                      <a:schemeClr val="tx1"/>
                    </a:gs>
                  </a:gsLst>
                  <a:lin ang="5400000" scaled="0"/>
                </a:gradFill>
              </a:rPr>
              <a:t>Capabilities publishing</a:t>
            </a:r>
          </a:p>
          <a:p>
            <a:pPr marL="742950" lvl="1" indent="-287338">
              <a:lnSpc>
                <a:spcPct val="78000"/>
              </a:lnSpc>
              <a:spcBef>
                <a:spcPct val="20000"/>
              </a:spcBef>
              <a:spcAft>
                <a:spcPts val="800"/>
              </a:spcAft>
              <a:buClr>
                <a:schemeClr val="tx1"/>
              </a:buClr>
              <a:buSzPct val="80000"/>
              <a:buFont typeface="Wingdings" pitchFamily="2" charset="2"/>
              <a:buChar char="l"/>
            </a:pPr>
            <a:r>
              <a:rPr kumimoji="0" lang="en-US" sz="2400" b="0" i="0" u="none" strike="noStrike" kern="1200" cap="none" spc="0" normalizeH="0" dirty="0" smtClean="0">
                <a:ln>
                  <a:noFill/>
                </a:ln>
                <a:gradFill>
                  <a:gsLst>
                    <a:gs pos="0">
                      <a:schemeClr val="tx1"/>
                    </a:gs>
                    <a:gs pos="86000">
                      <a:schemeClr val="tx1"/>
                    </a:gs>
                  </a:gsLst>
                  <a:lin ang="5400000" scaled="0"/>
                </a:gradFill>
                <a:effectLst/>
                <a:uLnTx/>
                <a:uFillTx/>
                <a:latin typeface="+mn-lt"/>
                <a:ea typeface="+mn-ea"/>
                <a:cs typeface="+mn-cs"/>
              </a:rPr>
              <a:t>Contacts and groups</a:t>
            </a: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350" y="152400"/>
            <a:ext cx="8369300" cy="997196"/>
          </a:xfrm>
        </p:spPr>
        <p:txBody>
          <a:bodyPr/>
          <a:lstStyle/>
          <a:p>
            <a:r>
              <a:rPr lang="en-US" sz="3600" dirty="0" smtClean="0"/>
              <a:t>Unified Communications </a:t>
            </a:r>
            <a:r>
              <a:rPr lang="en-US" sz="3600" dirty="0" err="1" smtClean="0"/>
              <a:t>v.Next</a:t>
            </a:r>
            <a:r>
              <a:rPr lang="en-US" sz="3600" dirty="0" smtClean="0"/>
              <a:t> Platform</a:t>
            </a:r>
            <a:br>
              <a:rPr lang="en-US" sz="3600" dirty="0" smtClean="0"/>
            </a:br>
            <a:r>
              <a:rPr lang="en-US" sz="3600" dirty="0" smtClean="0">
                <a:solidFill>
                  <a:schemeClr val="accent3"/>
                </a:solidFill>
              </a:rPr>
              <a:t>SOA Services</a:t>
            </a:r>
            <a:endParaRPr lang="en-US" sz="3600" dirty="0">
              <a:solidFill>
                <a:schemeClr val="accent3"/>
              </a:solidFill>
            </a:endParaRPr>
          </a:p>
        </p:txBody>
      </p:sp>
      <p:sp>
        <p:nvSpPr>
          <p:cNvPr id="14" name="Text Placeholder 13"/>
          <p:cNvSpPr>
            <a:spLocks noGrp="1"/>
          </p:cNvSpPr>
          <p:nvPr>
            <p:ph type="body" sz="quarter" idx="10"/>
          </p:nvPr>
        </p:nvSpPr>
        <p:spPr>
          <a:xfrm>
            <a:off x="4946650" y="4648200"/>
            <a:ext cx="3829256" cy="2121478"/>
          </a:xfrm>
        </p:spPr>
        <p:txBody>
          <a:bodyPr/>
          <a:lstStyle/>
          <a:p>
            <a:pPr marL="457200" indent="-457200"/>
            <a:r>
              <a:rPr lang="en-US" dirty="0" smtClean="0"/>
              <a:t>For loosely-coupled architectures</a:t>
            </a:r>
          </a:p>
          <a:p>
            <a:pPr marL="457200" indent="-457200"/>
            <a:r>
              <a:rPr lang="en-US" dirty="0" smtClean="0"/>
              <a:t>End-point state is kept in the </a:t>
            </a:r>
            <a:br>
              <a:rPr lang="en-US" dirty="0" smtClean="0"/>
            </a:br>
            <a:r>
              <a:rPr lang="en-US" dirty="0" smtClean="0"/>
              <a:t>middle tier</a:t>
            </a:r>
          </a:p>
        </p:txBody>
      </p:sp>
      <p:graphicFrame>
        <p:nvGraphicFramePr>
          <p:cNvPr id="13" name="Diagram 12"/>
          <p:cNvGraphicFramePr/>
          <p:nvPr/>
        </p:nvGraphicFramePr>
        <p:xfrm>
          <a:off x="533400" y="1408113"/>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bwMode="auto">
          <a:xfrm>
            <a:off x="1981200" y="1905000"/>
            <a:ext cx="4800600" cy="2777434"/>
          </a:xfrm>
          <a:prstGeom prst="ellipse">
            <a:avLst/>
          </a:prstGeom>
          <a:solidFill>
            <a:schemeClr val="bg2">
              <a:lumMod val="75000"/>
            </a:schemeClr>
          </a:solidFill>
          <a:ln w="41275">
            <a:noFill/>
            <a:headEnd type="none" w="med" len="med"/>
            <a:tailEnd type="none" w="med" len="med"/>
          </a:ln>
          <a:effectLst>
            <a:glow rad="228600">
              <a:schemeClr val="accent5">
                <a:satMod val="175000"/>
                <a:alpha val="40000"/>
              </a:schemeClr>
            </a:glow>
            <a:outerShdw blurRad="254000" dist="63500" dir="2400000" algn="ctr" rotWithShape="0">
              <a:schemeClr val="bg2">
                <a:alpha val="25000"/>
              </a:schemeClr>
            </a:outerShdw>
          </a:effectLst>
          <a:scene3d>
            <a:camera prst="orthographicFront"/>
            <a:lightRig rig="threePt" dir="t"/>
          </a:scene3d>
          <a:sp3d prstMaterial="matte">
            <a:contourClr>
              <a:srgbClr val="F8BD52">
                <a:satMod val="300000"/>
              </a:srgbClr>
            </a:contourClr>
          </a:sp3d>
        </p:spPr>
        <p:txBody>
          <a:bodyPr vert="horz" wrap="square" lIns="76194" tIns="38097" rIns="76194" bIns="38097" numCol="1" rtlCol="0" anchor="ctr" anchorCtr="0" compatLnSpc="1">
            <a:prstTxWarp prst="textNoShape">
              <a:avLst/>
            </a:prstTxWarp>
          </a:bodyPr>
          <a:lstStyle/>
          <a:p>
            <a:pPr algn="ctr" defTabSz="761719" eaLnBrk="0" fontAlgn="base" hangingPunct="0">
              <a:spcBef>
                <a:spcPct val="0"/>
              </a:spcBef>
              <a:spcAft>
                <a:spcPct val="0"/>
              </a:spcAft>
              <a:defRPr/>
            </a:pPr>
            <a:endParaRPr lang="en-US" sz="2700" kern="0" dirty="0" smtClean="0">
              <a:solidFill>
                <a:srgbClr val="FFFFFF"/>
              </a:solidFill>
              <a:latin typeface="Segoe Semibold" pitchFamily="34" charset="0"/>
            </a:endParaRPr>
          </a:p>
        </p:txBody>
      </p:sp>
      <p:sp>
        <p:nvSpPr>
          <p:cNvPr id="2" name="Title 1"/>
          <p:cNvSpPr>
            <a:spLocks noGrp="1"/>
          </p:cNvSpPr>
          <p:nvPr>
            <p:ph type="title"/>
          </p:nvPr>
        </p:nvSpPr>
        <p:spPr/>
        <p:txBody>
          <a:bodyPr/>
          <a:lstStyle/>
          <a:p>
            <a:r>
              <a:rPr lang="en-US" dirty="0" smtClean="0"/>
              <a:t>Unified Communications Roadmap</a:t>
            </a:r>
            <a:endParaRPr lang="en-US" dirty="0"/>
          </a:p>
        </p:txBody>
      </p:sp>
      <p:sp>
        <p:nvSpPr>
          <p:cNvPr id="8" name="Title 1"/>
          <p:cNvSpPr txBox="1">
            <a:spLocks/>
          </p:cNvSpPr>
          <p:nvPr/>
        </p:nvSpPr>
        <p:spPr>
          <a:xfrm>
            <a:off x="2510647" y="7516135"/>
            <a:ext cx="5310116" cy="387798"/>
          </a:xfrm>
          <a:prstGeom prst="rect">
            <a:avLst/>
          </a:prstGeom>
        </p:spPr>
        <p:txBody>
          <a:bodyPr vert="horz" wrap="square" lIns="0" tIns="0" rIns="0" bIns="0" rtlCol="0" anchor="t">
            <a:spAutoFit/>
          </a:bodyPr>
          <a:lstStyle/>
          <a:p>
            <a:pPr marL="0" marR="0" lvl="0" indent="0" algn="l" defTabSz="912813" rtl="0" eaLnBrk="1" fontAlgn="base" latinLnBrk="0" hangingPunct="1">
              <a:lnSpc>
                <a:spcPct val="90000"/>
              </a:lnSpc>
              <a:spcBef>
                <a:spcPct val="0"/>
              </a:spcBef>
              <a:spcAft>
                <a:spcPct val="0"/>
              </a:spcAft>
              <a:buClrTx/>
              <a:buSzTx/>
              <a:buFontTx/>
              <a:buNone/>
              <a:tabLst/>
              <a:defRPr/>
            </a:pPr>
            <a:r>
              <a:rPr lang="en-US" sz="28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Segoe" pitchFamily="34" charset="0"/>
                <a:cs typeface="Arial" charset="0"/>
              </a:rPr>
              <a:t>Plan of Record Dates*</a:t>
            </a:r>
            <a:endParaRPr kumimoji="0" lang="en-US" sz="28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Segoe" pitchFamily="34" charset="0"/>
              <a:ea typeface="+mn-ea"/>
              <a:cs typeface="Arial" charset="0"/>
            </a:endParaRPr>
          </a:p>
        </p:txBody>
      </p:sp>
      <p:sp>
        <p:nvSpPr>
          <p:cNvPr id="6" name="Notched Right Arrow 5"/>
          <p:cNvSpPr/>
          <p:nvPr/>
        </p:nvSpPr>
        <p:spPr>
          <a:xfrm>
            <a:off x="387349" y="2758325"/>
            <a:ext cx="8369301" cy="975360"/>
          </a:xfrm>
          <a:prstGeom prst="notched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sp>
      <p:sp>
        <p:nvSpPr>
          <p:cNvPr id="9" name="Oval 8"/>
          <p:cNvSpPr/>
          <p:nvPr/>
        </p:nvSpPr>
        <p:spPr>
          <a:xfrm>
            <a:off x="990600" y="3111464"/>
            <a:ext cx="243840" cy="243840"/>
          </a:xfrm>
          <a:prstGeom prst="ellipse">
            <a:avLst/>
          </a:prstGeom>
          <a:gradFill flip="none" rotWithShape="1">
            <a:gsLst>
              <a:gs pos="0">
                <a:schemeClr val="accent5">
                  <a:lumMod val="40000"/>
                  <a:lumOff val="60000"/>
                </a:schemeClr>
              </a:gs>
              <a:gs pos="37000">
                <a:schemeClr val="accent5">
                  <a:lumMod val="75000"/>
                </a:schemeClr>
              </a:gs>
              <a:gs pos="70000">
                <a:schemeClr val="accent5"/>
              </a:gs>
              <a:gs pos="100000">
                <a:schemeClr val="accent5">
                  <a:lumMod val="60000"/>
                  <a:lumOff val="40000"/>
                </a:schemeClr>
              </a:gs>
            </a:gsLst>
            <a:lin ang="5400000" scaled="1"/>
            <a:tileRect/>
          </a:gradFill>
          <a:ln w="41275">
            <a:gradFill>
              <a:gsLst>
                <a:gs pos="0">
                  <a:schemeClr val="accent5"/>
                </a:gs>
                <a:gs pos="100000">
                  <a:schemeClr val="accent5">
                    <a:lumMod val="60000"/>
                    <a:lumOff val="40000"/>
                  </a:schemeClr>
                </a:gs>
              </a:gsLst>
              <a:lin ang="5400000" scaled="0"/>
            </a:gradFill>
            <a:headEnd type="none" w="med" len="med"/>
            <a:tailEnd type="none" w="med" len="med"/>
          </a:ln>
          <a:effectLst>
            <a:outerShdw blurRad="254000" dist="63500" dir="2400000" algn="ctr" rotWithShape="0">
              <a:schemeClr val="bg2">
                <a:alpha val="25000"/>
              </a:schemeClr>
            </a:outerShdw>
          </a:effectLst>
          <a:scene3d>
            <a:camera prst="orthographicFront"/>
            <a:lightRig rig="threePt" dir="t"/>
          </a:scene3d>
          <a:sp3d prstMaterial="matte">
            <a:contourClr>
              <a:srgbClr val="F8BD52">
                <a:satMod val="300000"/>
              </a:srgbClr>
            </a:contourClr>
          </a:sp3d>
        </p:spPr>
      </p:sp>
      <p:grpSp>
        <p:nvGrpSpPr>
          <p:cNvPr id="4" name="Group 10"/>
          <p:cNvGrpSpPr/>
          <p:nvPr/>
        </p:nvGrpSpPr>
        <p:grpSpPr>
          <a:xfrm>
            <a:off x="4572000" y="3477224"/>
            <a:ext cx="2209800" cy="975360"/>
            <a:chOff x="3017518" y="1463040"/>
            <a:chExt cx="1783083" cy="975360"/>
          </a:xfrm>
        </p:grpSpPr>
        <p:sp>
          <p:nvSpPr>
            <p:cNvPr id="17" name="Rectangle 16"/>
            <p:cNvSpPr/>
            <p:nvPr/>
          </p:nvSpPr>
          <p:spPr>
            <a:xfrm>
              <a:off x="3017518" y="1463040"/>
              <a:ext cx="1783083" cy="975360"/>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Rectangle 17"/>
            <p:cNvSpPr/>
            <p:nvPr/>
          </p:nvSpPr>
          <p:spPr>
            <a:xfrm>
              <a:off x="3017518" y="1463040"/>
              <a:ext cx="1783083" cy="9753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13792" tIns="113792" rIns="113792" bIns="113792" numCol="1" spcCol="1270" anchor="t" anchorCtr="0">
              <a:noAutofit/>
            </a:bodyPr>
            <a:lstStyle/>
            <a:p>
              <a:pPr lvl="0" algn="ctr" defTabSz="711200">
                <a:lnSpc>
                  <a:spcPct val="90000"/>
                </a:lnSpc>
                <a:spcBef>
                  <a:spcPct val="0"/>
                </a:spcBef>
                <a:spcAft>
                  <a:spcPct val="35000"/>
                </a:spcAft>
              </a:pPr>
              <a:r>
                <a:rPr lang="en-US" sz="1600" dirty="0" smtClean="0">
                  <a:effectLst>
                    <a:outerShdw blurRad="38100" dist="38100" dir="2700000" algn="tl">
                      <a:srgbClr val="000000">
                        <a:alpha val="43137"/>
                      </a:srgbClr>
                    </a:outerShdw>
                  </a:effectLst>
                </a:rPr>
                <a:t>2/2</a:t>
              </a:r>
              <a:r>
                <a:rPr lang="en-US" sz="1600" kern="1200" dirty="0" smtClean="0">
                  <a:effectLst>
                    <a:outerShdw blurRad="38100" dist="38100" dir="2700000" algn="tl">
                      <a:srgbClr val="000000">
                        <a:alpha val="43137"/>
                      </a:srgbClr>
                    </a:outerShdw>
                  </a:effectLst>
                </a:rPr>
                <a:t>009</a:t>
              </a:r>
            </a:p>
            <a:p>
              <a:pPr lvl="0" algn="ctr" defTabSz="711200">
                <a:lnSpc>
                  <a:spcPct val="90000"/>
                </a:lnSpc>
                <a:spcBef>
                  <a:spcPct val="0"/>
                </a:spcBef>
                <a:spcAft>
                  <a:spcPct val="35000"/>
                </a:spcAft>
              </a:pPr>
              <a:r>
                <a:rPr lang="en-US" sz="1600" kern="1200" dirty="0" smtClean="0">
                  <a:effectLst>
                    <a:outerShdw blurRad="38100" dist="38100" dir="2700000" algn="tl">
                      <a:srgbClr val="000000">
                        <a:alpha val="43137"/>
                      </a:srgbClr>
                    </a:outerShdw>
                  </a:effectLst>
                </a:rPr>
                <a:t>Office Communications Server 2007 R2</a:t>
              </a:r>
            </a:p>
            <a:p>
              <a:pPr lvl="0" algn="ctr" defTabSz="711200">
                <a:lnSpc>
                  <a:spcPct val="90000"/>
                </a:lnSpc>
                <a:spcBef>
                  <a:spcPct val="0"/>
                </a:spcBef>
                <a:spcAft>
                  <a:spcPct val="35000"/>
                </a:spcAft>
              </a:pPr>
              <a:endParaRPr lang="en-US" sz="1600" kern="1200" dirty="0">
                <a:effectLst>
                  <a:outerShdw blurRad="38100" dist="38100" dir="2700000" algn="tl">
                    <a:srgbClr val="000000">
                      <a:alpha val="43137"/>
                    </a:srgbClr>
                  </a:outerShdw>
                </a:effectLst>
              </a:endParaRPr>
            </a:p>
          </p:txBody>
        </p:sp>
      </p:grpSp>
      <p:sp>
        <p:nvSpPr>
          <p:cNvPr id="12" name="Oval 11"/>
          <p:cNvSpPr/>
          <p:nvPr/>
        </p:nvSpPr>
        <p:spPr>
          <a:xfrm>
            <a:off x="5570222" y="3111464"/>
            <a:ext cx="243840" cy="243840"/>
          </a:xfrm>
          <a:prstGeom prst="ellipse">
            <a:avLst/>
          </a:prstGeom>
          <a:gradFill flip="none" rotWithShape="1">
            <a:gsLst>
              <a:gs pos="0">
                <a:schemeClr val="accent5">
                  <a:lumMod val="40000"/>
                  <a:lumOff val="60000"/>
                </a:schemeClr>
              </a:gs>
              <a:gs pos="37000">
                <a:schemeClr val="accent5">
                  <a:lumMod val="75000"/>
                </a:schemeClr>
              </a:gs>
              <a:gs pos="70000">
                <a:schemeClr val="accent5"/>
              </a:gs>
              <a:gs pos="100000">
                <a:schemeClr val="accent5">
                  <a:lumMod val="60000"/>
                  <a:lumOff val="40000"/>
                </a:schemeClr>
              </a:gs>
            </a:gsLst>
            <a:lin ang="5400000" scaled="1"/>
            <a:tileRect/>
          </a:gradFill>
          <a:ln w="41275">
            <a:gradFill>
              <a:gsLst>
                <a:gs pos="0">
                  <a:schemeClr val="accent5"/>
                </a:gs>
                <a:gs pos="100000">
                  <a:schemeClr val="accent5">
                    <a:lumMod val="60000"/>
                    <a:lumOff val="40000"/>
                  </a:schemeClr>
                </a:gs>
              </a:gsLst>
              <a:lin ang="5400000" scaled="0"/>
            </a:gradFill>
            <a:headEnd type="none" w="med" len="med"/>
            <a:tailEnd type="none" w="med" len="med"/>
          </a:ln>
          <a:effectLst>
            <a:outerShdw blurRad="254000" dist="63500" dir="2400000" algn="ctr" rotWithShape="0">
              <a:schemeClr val="bg2">
                <a:alpha val="25000"/>
              </a:schemeClr>
            </a:outerShdw>
          </a:effectLst>
          <a:scene3d>
            <a:camera prst="orthographicFront"/>
            <a:lightRig rig="threePt" dir="t"/>
          </a:scene3d>
          <a:sp3d prstMaterial="matte">
            <a:contourClr>
              <a:srgbClr val="F8BD52">
                <a:satMod val="300000"/>
              </a:srgbClr>
            </a:contourClr>
          </a:sp3d>
        </p:spPr>
      </p:sp>
      <p:grpSp>
        <p:nvGrpSpPr>
          <p:cNvPr id="5" name="Group 12"/>
          <p:cNvGrpSpPr/>
          <p:nvPr/>
        </p:nvGrpSpPr>
        <p:grpSpPr>
          <a:xfrm>
            <a:off x="6477000" y="2014184"/>
            <a:ext cx="2524422" cy="975360"/>
            <a:chOff x="5294791" y="0"/>
            <a:chExt cx="2524422" cy="975360"/>
          </a:xfrm>
        </p:grpSpPr>
        <p:sp>
          <p:nvSpPr>
            <p:cNvPr id="15" name="Rectangle 14"/>
            <p:cNvSpPr/>
            <p:nvPr/>
          </p:nvSpPr>
          <p:spPr>
            <a:xfrm>
              <a:off x="5294791" y="0"/>
              <a:ext cx="2519511" cy="975360"/>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Rectangle 15"/>
            <p:cNvSpPr/>
            <p:nvPr/>
          </p:nvSpPr>
          <p:spPr>
            <a:xfrm>
              <a:off x="5299702" y="0"/>
              <a:ext cx="2519511" cy="9753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13792" tIns="113792" rIns="113792" bIns="113792" numCol="1" spcCol="1270" anchor="b" anchorCtr="0">
              <a:noAutofit/>
            </a:bodyPr>
            <a:lstStyle/>
            <a:p>
              <a:pPr lvl="0" algn="ctr" defTabSz="711200">
                <a:lnSpc>
                  <a:spcPct val="90000"/>
                </a:lnSpc>
                <a:spcBef>
                  <a:spcPct val="0"/>
                </a:spcBef>
                <a:spcAft>
                  <a:spcPct val="35000"/>
                </a:spcAft>
              </a:pPr>
              <a:r>
                <a:rPr lang="en-US" sz="1600" kern="1200" dirty="0" smtClean="0">
                  <a:effectLst>
                    <a:outerShdw blurRad="38100" dist="38100" dir="2700000" algn="tl">
                      <a:srgbClr val="000000">
                        <a:alpha val="43137"/>
                      </a:srgbClr>
                    </a:outerShdw>
                  </a:effectLst>
                </a:rPr>
                <a:t>Office Communications Server Wave 14 </a:t>
              </a:r>
              <a:br>
                <a:rPr lang="en-US" sz="1600" kern="1200" dirty="0" smtClean="0">
                  <a:effectLst>
                    <a:outerShdw blurRad="38100" dist="38100" dir="2700000" algn="tl">
                      <a:srgbClr val="000000">
                        <a:alpha val="43137"/>
                      </a:srgbClr>
                    </a:outerShdw>
                  </a:effectLst>
                </a:rPr>
              </a:br>
              <a:r>
                <a:rPr lang="en-US" sz="1600" kern="1200" dirty="0" smtClean="0">
                  <a:effectLst>
                    <a:outerShdw blurRad="38100" dist="38100" dir="2700000" algn="tl">
                      <a:srgbClr val="000000">
                        <a:alpha val="43137"/>
                      </a:srgbClr>
                    </a:outerShdw>
                  </a:effectLst>
                </a:rPr>
                <a:t>2010</a:t>
              </a:r>
              <a:endParaRPr lang="en-US" sz="1600" kern="1200" dirty="0">
                <a:effectLst>
                  <a:outerShdw blurRad="38100" dist="38100" dir="2700000" algn="tl">
                    <a:srgbClr val="000000">
                      <a:alpha val="43137"/>
                    </a:srgbClr>
                  </a:outerShdw>
                </a:effectLst>
              </a:endParaRPr>
            </a:p>
          </p:txBody>
        </p:sp>
      </p:grpSp>
      <p:sp>
        <p:nvSpPr>
          <p:cNvPr id="14" name="Oval 13"/>
          <p:cNvSpPr/>
          <p:nvPr/>
        </p:nvSpPr>
        <p:spPr>
          <a:xfrm>
            <a:off x="7757160" y="3111464"/>
            <a:ext cx="243840" cy="243840"/>
          </a:xfrm>
          <a:prstGeom prst="ellipse">
            <a:avLst/>
          </a:prstGeom>
          <a:gradFill flip="none" rotWithShape="1">
            <a:gsLst>
              <a:gs pos="0">
                <a:schemeClr val="accent5">
                  <a:lumMod val="40000"/>
                  <a:lumOff val="60000"/>
                </a:schemeClr>
              </a:gs>
              <a:gs pos="37000">
                <a:schemeClr val="accent5">
                  <a:lumMod val="75000"/>
                </a:schemeClr>
              </a:gs>
              <a:gs pos="70000">
                <a:schemeClr val="accent5"/>
              </a:gs>
              <a:gs pos="100000">
                <a:schemeClr val="accent5">
                  <a:lumMod val="60000"/>
                  <a:lumOff val="40000"/>
                </a:schemeClr>
              </a:gs>
            </a:gsLst>
            <a:lin ang="5400000" scaled="1"/>
            <a:tileRect/>
          </a:gradFill>
          <a:ln w="41275">
            <a:gradFill>
              <a:gsLst>
                <a:gs pos="0">
                  <a:schemeClr val="accent5"/>
                </a:gs>
                <a:gs pos="100000">
                  <a:schemeClr val="accent5">
                    <a:lumMod val="60000"/>
                    <a:lumOff val="40000"/>
                  </a:schemeClr>
                </a:gs>
              </a:gsLst>
              <a:lin ang="5400000" scaled="0"/>
            </a:gradFill>
            <a:headEnd type="none" w="med" len="med"/>
            <a:tailEnd type="none" w="med" len="med"/>
          </a:ln>
          <a:effectLst>
            <a:outerShdw blurRad="254000" dist="63500" dir="2400000" algn="ctr" rotWithShape="0">
              <a:schemeClr val="bg2">
                <a:alpha val="25000"/>
              </a:schemeClr>
            </a:outerShdw>
          </a:effectLst>
          <a:scene3d>
            <a:camera prst="orthographicFront"/>
            <a:lightRig rig="threePt" dir="t"/>
          </a:scene3d>
          <a:sp3d prstMaterial="matte">
            <a:contourClr>
              <a:srgbClr val="F8BD52">
                <a:satMod val="300000"/>
              </a:srgbClr>
            </a:contourClr>
          </a:sp3d>
        </p:spPr>
      </p:sp>
      <p:grpSp>
        <p:nvGrpSpPr>
          <p:cNvPr id="21" name="Group 12"/>
          <p:cNvGrpSpPr/>
          <p:nvPr/>
        </p:nvGrpSpPr>
        <p:grpSpPr>
          <a:xfrm>
            <a:off x="3048000" y="1981200"/>
            <a:ext cx="2519511" cy="975360"/>
            <a:chOff x="5294791" y="0"/>
            <a:chExt cx="2519511" cy="975360"/>
          </a:xfrm>
        </p:grpSpPr>
        <p:sp>
          <p:nvSpPr>
            <p:cNvPr id="22" name="Rectangle 21"/>
            <p:cNvSpPr/>
            <p:nvPr/>
          </p:nvSpPr>
          <p:spPr>
            <a:xfrm>
              <a:off x="5294791" y="0"/>
              <a:ext cx="2519511" cy="975360"/>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3" name="Rectangle 22"/>
            <p:cNvSpPr/>
            <p:nvPr/>
          </p:nvSpPr>
          <p:spPr>
            <a:xfrm>
              <a:off x="5294791" y="0"/>
              <a:ext cx="2519511" cy="9753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13792" tIns="113792" rIns="113792" bIns="113792" numCol="1" spcCol="1270" anchor="b" anchorCtr="0">
              <a:noAutofit/>
            </a:bodyPr>
            <a:lstStyle/>
            <a:p>
              <a:pPr lvl="0" algn="ctr" defTabSz="711200">
                <a:lnSpc>
                  <a:spcPct val="90000"/>
                </a:lnSpc>
                <a:spcBef>
                  <a:spcPct val="0"/>
                </a:spcBef>
                <a:spcAft>
                  <a:spcPct val="35000"/>
                </a:spcAft>
              </a:pPr>
              <a:r>
                <a:rPr lang="en-US" sz="4400" kern="1200" dirty="0" smtClean="0">
                  <a:effectLst>
                    <a:outerShdw blurRad="38100" dist="38100" dir="2700000" algn="tl">
                      <a:srgbClr val="000000">
                        <a:alpha val="43137"/>
                      </a:srgbClr>
                    </a:outerShdw>
                  </a:effectLst>
                </a:rPr>
                <a:t>R2</a:t>
              </a:r>
              <a:endParaRPr lang="en-US" sz="1600" kern="1200" dirty="0">
                <a:effectLst>
                  <a:outerShdw blurRad="38100" dist="38100" dir="2700000" algn="tl">
                    <a:srgbClr val="000000">
                      <a:alpha val="43137"/>
                    </a:srgbClr>
                  </a:outerShdw>
                </a:effectLst>
              </a:endParaRPr>
            </a:p>
          </p:txBody>
        </p:sp>
      </p:grpSp>
      <p:grpSp>
        <p:nvGrpSpPr>
          <p:cNvPr id="24" name="Group 10"/>
          <p:cNvGrpSpPr/>
          <p:nvPr/>
        </p:nvGrpSpPr>
        <p:grpSpPr>
          <a:xfrm>
            <a:off x="1752600" y="3489960"/>
            <a:ext cx="2590800" cy="1386840"/>
            <a:chOff x="3017518" y="1463040"/>
            <a:chExt cx="1783083" cy="1386840"/>
          </a:xfrm>
        </p:grpSpPr>
        <p:sp>
          <p:nvSpPr>
            <p:cNvPr id="25" name="Rectangle 24"/>
            <p:cNvSpPr/>
            <p:nvPr/>
          </p:nvSpPr>
          <p:spPr>
            <a:xfrm>
              <a:off x="3017518" y="1463040"/>
              <a:ext cx="1783083" cy="975360"/>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6" name="Rectangle 25"/>
            <p:cNvSpPr/>
            <p:nvPr/>
          </p:nvSpPr>
          <p:spPr>
            <a:xfrm>
              <a:off x="3017518" y="1463040"/>
              <a:ext cx="1783083" cy="138684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13792" tIns="113792" rIns="113792" bIns="113792" numCol="1" spcCol="1270" anchor="t" anchorCtr="0">
              <a:noAutofit/>
            </a:bodyPr>
            <a:lstStyle/>
            <a:p>
              <a:pPr lvl="0" algn="ctr" defTabSz="711200">
                <a:lnSpc>
                  <a:spcPct val="90000"/>
                </a:lnSpc>
                <a:spcBef>
                  <a:spcPct val="0"/>
                </a:spcBef>
                <a:spcAft>
                  <a:spcPct val="35000"/>
                </a:spcAft>
              </a:pPr>
              <a:r>
                <a:rPr lang="en-US" sz="1600" kern="1200" dirty="0" smtClean="0">
                  <a:effectLst>
                    <a:outerShdw blurRad="38100" dist="38100" dir="2700000" algn="tl">
                      <a:srgbClr val="000000">
                        <a:alpha val="43137"/>
                      </a:srgbClr>
                    </a:outerShdw>
                  </a:effectLst>
                </a:rPr>
                <a:t>Today @ PDC</a:t>
              </a:r>
            </a:p>
            <a:p>
              <a:pPr lvl="0" algn="ctr" defTabSz="711200">
                <a:lnSpc>
                  <a:spcPct val="90000"/>
                </a:lnSpc>
                <a:spcBef>
                  <a:spcPct val="0"/>
                </a:spcBef>
                <a:spcAft>
                  <a:spcPct val="35000"/>
                </a:spcAft>
              </a:pPr>
              <a:r>
                <a:rPr lang="en-US" sz="1600" kern="1200" dirty="0" smtClean="0">
                  <a:effectLst>
                    <a:outerShdw blurRad="38100" dist="38100" dir="2700000" algn="tl">
                      <a:srgbClr val="000000">
                        <a:alpha val="43137"/>
                      </a:srgbClr>
                    </a:outerShdw>
                  </a:effectLst>
                </a:rPr>
                <a:t>Office Communications Server 2007 R2 Beta</a:t>
              </a:r>
            </a:p>
          </p:txBody>
        </p:sp>
      </p:grpSp>
      <p:sp>
        <p:nvSpPr>
          <p:cNvPr id="27" name="Oval 26"/>
          <p:cNvSpPr/>
          <p:nvPr/>
        </p:nvSpPr>
        <p:spPr>
          <a:xfrm>
            <a:off x="2903222" y="3124200"/>
            <a:ext cx="243840" cy="243840"/>
          </a:xfrm>
          <a:prstGeom prst="ellipse">
            <a:avLst/>
          </a:prstGeom>
          <a:gradFill flip="none" rotWithShape="1">
            <a:gsLst>
              <a:gs pos="0">
                <a:schemeClr val="accent5">
                  <a:lumMod val="40000"/>
                  <a:lumOff val="60000"/>
                </a:schemeClr>
              </a:gs>
              <a:gs pos="37000">
                <a:schemeClr val="accent5">
                  <a:lumMod val="75000"/>
                </a:schemeClr>
              </a:gs>
              <a:gs pos="70000">
                <a:schemeClr val="accent5"/>
              </a:gs>
              <a:gs pos="100000">
                <a:schemeClr val="accent5">
                  <a:lumMod val="60000"/>
                  <a:lumOff val="40000"/>
                </a:schemeClr>
              </a:gs>
            </a:gsLst>
            <a:lin ang="5400000" scaled="1"/>
            <a:tileRect/>
          </a:gradFill>
          <a:ln w="41275">
            <a:gradFill>
              <a:gsLst>
                <a:gs pos="0">
                  <a:schemeClr val="accent5"/>
                </a:gs>
                <a:gs pos="100000">
                  <a:schemeClr val="accent5">
                    <a:lumMod val="60000"/>
                    <a:lumOff val="40000"/>
                  </a:schemeClr>
                </a:gs>
              </a:gsLst>
              <a:lin ang="5400000" scaled="0"/>
            </a:gradFill>
            <a:headEnd type="none" w="med" len="med"/>
            <a:tailEnd type="none" w="med" len="med"/>
          </a:ln>
          <a:effectLst>
            <a:outerShdw blurRad="254000" dist="63500" dir="2400000" algn="ctr" rotWithShape="0">
              <a:schemeClr val="bg2">
                <a:alpha val="25000"/>
              </a:schemeClr>
            </a:outerShdw>
          </a:effectLst>
          <a:scene3d>
            <a:camera prst="orthographicFront"/>
            <a:lightRig rig="threePt" dir="t"/>
          </a:scene3d>
          <a:sp3d prstMaterial="matte">
            <a:contourClr>
              <a:srgbClr val="F8BD52">
                <a:satMod val="300000"/>
              </a:srgbClr>
            </a:contourClr>
          </a:sp3d>
        </p:spPr>
      </p:sp>
      <p:grpSp>
        <p:nvGrpSpPr>
          <p:cNvPr id="28" name="Group 12"/>
          <p:cNvGrpSpPr/>
          <p:nvPr/>
        </p:nvGrpSpPr>
        <p:grpSpPr>
          <a:xfrm>
            <a:off x="76200" y="1981200"/>
            <a:ext cx="2753022" cy="1203960"/>
            <a:chOff x="5061280" y="-228600"/>
            <a:chExt cx="2753022" cy="1203960"/>
          </a:xfrm>
        </p:grpSpPr>
        <p:sp>
          <p:nvSpPr>
            <p:cNvPr id="29" name="Rectangle 28"/>
            <p:cNvSpPr/>
            <p:nvPr/>
          </p:nvSpPr>
          <p:spPr>
            <a:xfrm>
              <a:off x="5294791" y="0"/>
              <a:ext cx="2519511" cy="975360"/>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0" name="Rectangle 29"/>
            <p:cNvSpPr/>
            <p:nvPr/>
          </p:nvSpPr>
          <p:spPr>
            <a:xfrm>
              <a:off x="5061280" y="-228600"/>
              <a:ext cx="2519511" cy="97536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13792" tIns="113792" rIns="113792" bIns="113792" numCol="1" spcCol="1270" anchor="b" anchorCtr="0">
              <a:noAutofit/>
            </a:bodyPr>
            <a:lstStyle/>
            <a:p>
              <a:pPr lvl="0" algn="ctr" defTabSz="711200">
                <a:lnSpc>
                  <a:spcPct val="90000"/>
                </a:lnSpc>
                <a:spcBef>
                  <a:spcPct val="0"/>
                </a:spcBef>
                <a:spcAft>
                  <a:spcPct val="35000"/>
                </a:spcAft>
              </a:pPr>
              <a:r>
                <a:rPr lang="en-US" sz="1600" kern="1200" dirty="0" smtClean="0">
                  <a:effectLst>
                    <a:outerShdw blurRad="38100" dist="38100" dir="2700000" algn="tl">
                      <a:srgbClr val="000000">
                        <a:alpha val="43137"/>
                      </a:srgbClr>
                    </a:outerShdw>
                  </a:effectLst>
                </a:rPr>
                <a:t>Office Communications Server 2007</a:t>
              </a:r>
              <a:br>
                <a:rPr lang="en-US" sz="1600" kern="1200" dirty="0" smtClean="0">
                  <a:effectLst>
                    <a:outerShdw blurRad="38100" dist="38100" dir="2700000" algn="tl">
                      <a:srgbClr val="000000">
                        <a:alpha val="43137"/>
                      </a:srgbClr>
                    </a:outerShdw>
                  </a:effectLst>
                </a:rPr>
              </a:br>
              <a:r>
                <a:rPr lang="en-US" sz="1600" kern="1200" dirty="0" smtClean="0">
                  <a:effectLst>
                    <a:outerShdw blurRad="38100" dist="38100" dir="2700000" algn="tl">
                      <a:srgbClr val="000000">
                        <a:alpha val="43137"/>
                      </a:srgbClr>
                    </a:outerShdw>
                  </a:effectLst>
                </a:rPr>
                <a:t>11/2007</a:t>
              </a:r>
              <a:endParaRPr lang="en-US" sz="1600" kern="1200" dirty="0">
                <a:effectLst>
                  <a:outerShdw blurRad="38100" dist="38100" dir="2700000" algn="tl">
                    <a:srgbClr val="000000">
                      <a:alpha val="43137"/>
                    </a:srgbClr>
                  </a:outerShdw>
                </a:effectLs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Summary</a:t>
            </a:r>
            <a:br>
              <a:rPr lang="en-US" smtClean="0"/>
            </a:br>
            <a:endParaRPr lang="en-US" dirty="0"/>
          </a:p>
        </p:txBody>
      </p:sp>
      <p:sp>
        <p:nvSpPr>
          <p:cNvPr id="3" name="Text Placeholder 2"/>
          <p:cNvSpPr>
            <a:spLocks noGrp="1"/>
          </p:cNvSpPr>
          <p:nvPr>
            <p:ph idx="1"/>
          </p:nvPr>
        </p:nvSpPr>
        <p:spPr>
          <a:xfrm>
            <a:off x="730044" y="1412875"/>
            <a:ext cx="7681532" cy="5076646"/>
          </a:xfrm>
        </p:spPr>
        <p:txBody>
          <a:bodyPr/>
          <a:lstStyle/>
          <a:p>
            <a:r>
              <a:rPr lang="en-US" sz="2400" dirty="0" smtClean="0"/>
              <a:t>Communication adds values to client and server side</a:t>
            </a:r>
          </a:p>
          <a:p>
            <a:pPr marL="741363" lvl="1" indent="-347663"/>
            <a:r>
              <a:rPr lang="en-US" sz="2000" dirty="0" smtClean="0"/>
              <a:t>Contextual Collaboration</a:t>
            </a:r>
          </a:p>
          <a:p>
            <a:pPr marL="741363" lvl="1" indent="-347663"/>
            <a:r>
              <a:rPr lang="en-US" sz="2000" dirty="0" smtClean="0"/>
              <a:t>Communication Enabled Business Processes</a:t>
            </a:r>
          </a:p>
          <a:p>
            <a:pPr marL="741363" lvl="1" indent="-347663"/>
            <a:r>
              <a:rPr lang="en-US" sz="2000" dirty="0" smtClean="0"/>
              <a:t>Anywhere Information Access</a:t>
            </a:r>
          </a:p>
          <a:p>
            <a:r>
              <a:rPr lang="en-US" sz="2400" dirty="0" smtClean="0"/>
              <a:t>UC R2 Platform provides the SDKs to enable these scenarios</a:t>
            </a:r>
          </a:p>
          <a:p>
            <a:pPr marL="741363" lvl="1" indent="-347663"/>
            <a:r>
              <a:rPr lang="en-US" sz="2000" dirty="0" smtClean="0"/>
              <a:t>OC 2007 R2 SDK</a:t>
            </a:r>
          </a:p>
          <a:p>
            <a:pPr marL="741363" lvl="1" indent="-347663"/>
            <a:r>
              <a:rPr lang="en-US" sz="2000" dirty="0" smtClean="0"/>
              <a:t>EWS Managed API</a:t>
            </a:r>
          </a:p>
          <a:p>
            <a:pPr marL="741363" lvl="1" indent="-347663"/>
            <a:r>
              <a:rPr lang="en-US" sz="2000" dirty="0" smtClean="0"/>
              <a:t>Server side investment new to R2</a:t>
            </a:r>
          </a:p>
          <a:p>
            <a:pPr marL="1025525" lvl="2" indent="-284163"/>
            <a:r>
              <a:rPr lang="en-US" sz="1800" dirty="0" smtClean="0"/>
              <a:t>UCMA 2.0 Core SDK</a:t>
            </a:r>
          </a:p>
          <a:p>
            <a:pPr marL="1025525" lvl="2" indent="-284163"/>
            <a:r>
              <a:rPr lang="en-US" sz="1800" dirty="0" smtClean="0"/>
              <a:t>UCMA 2.0 WWA</a:t>
            </a:r>
          </a:p>
          <a:p>
            <a:r>
              <a:rPr lang="en-US" sz="2400" dirty="0" smtClean="0"/>
              <a:t>UC Platform </a:t>
            </a:r>
            <a:r>
              <a:rPr lang="en-US" sz="2400" dirty="0" err="1" smtClean="0"/>
              <a:t>v.Next</a:t>
            </a:r>
            <a:endParaRPr lang="en-US" sz="2400" dirty="0" smtClean="0"/>
          </a:p>
          <a:p>
            <a:pPr lvl="1"/>
            <a:r>
              <a:rPr lang="en-US" sz="2000" dirty="0" smtClean="0"/>
              <a:t>Client side investment for immersive communication</a:t>
            </a:r>
          </a:p>
          <a:p>
            <a:pPr marL="1025525" lvl="2" indent="-284163"/>
            <a:r>
              <a:rPr lang="en-US" sz="1800" dirty="0" smtClean="0"/>
              <a:t>“Paris” Controls for COM, WPF, and </a:t>
            </a:r>
            <a:r>
              <a:rPr lang="en-US" sz="1800" dirty="0" err="1" smtClean="0"/>
              <a:t>Silverlight</a:t>
            </a:r>
            <a:endParaRPr lang="en-US" sz="1800" dirty="0" smtClean="0"/>
          </a:p>
          <a:p>
            <a:pPr marL="1025525" lvl="2" indent="-284163"/>
            <a:r>
              <a:rPr lang="en-US" sz="1800" dirty="0" smtClean="0"/>
              <a:t>“Paris” Classes for custom client solutions</a:t>
            </a:r>
          </a:p>
          <a:p>
            <a:pPr marL="1025525" lvl="2" indent="-284163"/>
            <a:r>
              <a:rPr lang="en-US" sz="1800" dirty="0" smtClean="0"/>
              <a:t>“Paris” Web Services for SOA/S+S solutions</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730044" y="1411552"/>
            <a:ext cx="7672003" cy="5709512"/>
          </a:xfrm>
        </p:spPr>
        <p:txBody>
          <a:bodyPr/>
          <a:lstStyle/>
          <a:p>
            <a:r>
              <a:rPr lang="en-US" sz="2400" dirty="0" smtClean="0"/>
              <a:t>Learn</a:t>
            </a:r>
          </a:p>
          <a:p>
            <a:pPr marL="741363" lvl="1" indent="-347663"/>
            <a:r>
              <a:rPr lang="en-US" sz="2000" dirty="0" smtClean="0">
                <a:solidFill>
                  <a:schemeClr val="accent3"/>
                </a:solidFill>
              </a:rPr>
              <a:t>BB09</a:t>
            </a:r>
            <a:r>
              <a:rPr lang="en-US" sz="2000" dirty="0" smtClean="0"/>
              <a:t> Office Communications Server and Exchange:  Platform Futures</a:t>
            </a:r>
          </a:p>
          <a:p>
            <a:pPr marL="1025525" lvl="2" indent="-284163"/>
            <a:r>
              <a:rPr lang="en-US" sz="1800" dirty="0" smtClean="0"/>
              <a:t>Monday 10/27 – 1:45 pm @ 408A</a:t>
            </a:r>
          </a:p>
          <a:p>
            <a:pPr marL="741363" lvl="1" indent="-347663"/>
            <a:r>
              <a:rPr lang="en-US" sz="2000" dirty="0" smtClean="0">
                <a:solidFill>
                  <a:schemeClr val="accent3"/>
                </a:solidFill>
              </a:rPr>
              <a:t>BB45 </a:t>
            </a:r>
            <a:r>
              <a:rPr lang="en-US" sz="2000" dirty="0" smtClean="0"/>
              <a:t>Office Communications Server 2007 R2:  Enabling Unified Communications</a:t>
            </a:r>
          </a:p>
          <a:p>
            <a:pPr marL="1025525" lvl="2" indent="-284163"/>
            <a:r>
              <a:rPr lang="en-US" sz="1800" dirty="0" smtClean="0"/>
              <a:t>Monday 10/27 – 5:15 pm @ 406A</a:t>
            </a:r>
          </a:p>
          <a:p>
            <a:pPr marL="741363" lvl="1" indent="-347663"/>
            <a:r>
              <a:rPr lang="en-US" sz="2000" dirty="0" smtClean="0">
                <a:solidFill>
                  <a:schemeClr val="accent3"/>
                </a:solidFill>
              </a:rPr>
              <a:t>BB46</a:t>
            </a:r>
            <a:r>
              <a:rPr lang="en-US" sz="2000" dirty="0" smtClean="0"/>
              <a:t> Exchange Web Services Managed API:  Unified Communications Development for Exchange</a:t>
            </a:r>
          </a:p>
          <a:p>
            <a:pPr marL="1025525" lvl="2" indent="-284163"/>
            <a:r>
              <a:rPr lang="en-US" sz="1800" dirty="0" smtClean="0"/>
              <a:t>Thursday 10/30 – 8:30 am @ 408B</a:t>
            </a:r>
          </a:p>
          <a:p>
            <a:r>
              <a:rPr lang="en-US" sz="2400" dirty="0" smtClean="0"/>
              <a:t>Socialize </a:t>
            </a:r>
          </a:p>
          <a:p>
            <a:pPr marL="741363" lvl="1" indent="-347663"/>
            <a:r>
              <a:rPr lang="en-US" sz="2000" dirty="0" smtClean="0">
                <a:solidFill>
                  <a:schemeClr val="accent3"/>
                </a:solidFill>
              </a:rPr>
              <a:t>UC Booth </a:t>
            </a:r>
            <a:r>
              <a:rPr lang="en-US" sz="2000" dirty="0" smtClean="0"/>
              <a:t>Staffed by UC Platform Team</a:t>
            </a:r>
          </a:p>
          <a:p>
            <a:r>
              <a:rPr lang="en-US" sz="2400" dirty="0" smtClean="0"/>
              <a:t>Do</a:t>
            </a:r>
          </a:p>
          <a:p>
            <a:pPr marL="741363" lvl="1" indent="-347663"/>
            <a:r>
              <a:rPr lang="en-US" sz="2000" dirty="0" smtClean="0">
                <a:solidFill>
                  <a:schemeClr val="accent3"/>
                </a:solidFill>
              </a:rPr>
              <a:t>5 HOLs </a:t>
            </a:r>
            <a:r>
              <a:rPr lang="en-US" sz="2000" dirty="0" smtClean="0"/>
              <a:t>- Be the first to code against UC R2!</a:t>
            </a:r>
          </a:p>
          <a:p>
            <a:pPr marL="741363" lvl="1" indent="-347663"/>
            <a:r>
              <a:rPr lang="en-US" sz="2000" dirty="0" smtClean="0">
                <a:solidFill>
                  <a:schemeClr val="accent3"/>
                </a:solidFill>
              </a:rPr>
              <a:t>UC R2 </a:t>
            </a:r>
            <a:r>
              <a:rPr lang="en-US" sz="2000" dirty="0" smtClean="0"/>
              <a:t>VPCs Shipped to PDC attendees!</a:t>
            </a:r>
          </a:p>
          <a:p>
            <a:pPr marL="1025525" lvl="2" indent="-284163"/>
            <a:r>
              <a:rPr lang="en-US" sz="1800" dirty="0" smtClean="0"/>
              <a:t>Email </a:t>
            </a:r>
            <a:r>
              <a:rPr lang="en-US" sz="1800" dirty="0" smtClean="0">
                <a:hlinkClick r:id="rId3"/>
              </a:rPr>
              <a:t>ucvpc@microsoft.com</a:t>
            </a:r>
            <a:endParaRPr lang="en-US" sz="1800" dirty="0" smtClean="0"/>
          </a:p>
          <a:p>
            <a:endParaRPr lang="en-US" sz="2400" dirty="0" smtClean="0"/>
          </a:p>
          <a:p>
            <a:pPr lvl="1"/>
            <a:endParaRPr lang="en-US" sz="2000" dirty="0" smtClean="0"/>
          </a:p>
        </p:txBody>
      </p:sp>
      <p:sp>
        <p:nvSpPr>
          <p:cNvPr id="2" name="Title 1"/>
          <p:cNvSpPr>
            <a:spLocks noGrp="1"/>
          </p:cNvSpPr>
          <p:nvPr>
            <p:ph type="title"/>
          </p:nvPr>
        </p:nvSpPr>
        <p:spPr/>
        <p:txBody>
          <a:bodyPr/>
          <a:lstStyle/>
          <a:p>
            <a:r>
              <a:rPr lang="en-US" smtClean="0"/>
              <a:t>UC @ PDC</a:t>
            </a:r>
            <a:br>
              <a:rPr lang="en-US" smtClean="0"/>
            </a:br>
            <a:endParaRPr lang="en-US"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14514" y="1408112"/>
            <a:ext cx="9129486" cy="5221287"/>
          </a:xfrm>
          <a:prstGeom prst="roundRect">
            <a:avLst>
              <a:gd name="adj" fmla="val 7993"/>
            </a:avLst>
          </a:prstGeom>
          <a:gradFill flip="none" rotWithShape="1">
            <a:gsLst>
              <a:gs pos="0">
                <a:srgbClr val="FFFFFF"/>
              </a:gs>
              <a:gs pos="2000">
                <a:srgbClr val="FFFFFF">
                  <a:alpha val="0"/>
                </a:srgbClr>
              </a:gs>
              <a:gs pos="54000">
                <a:srgbClr val="000000">
                  <a:alpha val="93000"/>
                </a:srgbClr>
              </a:gs>
              <a:gs pos="97000">
                <a:srgbClr val="000000">
                  <a:alpha val="21000"/>
                </a:srgbClr>
              </a:gs>
              <a:gs pos="100000">
                <a:srgbClr val="FFFFFF"/>
              </a:gs>
            </a:gsLst>
            <a:lin ang="16200000" scaled="1"/>
            <a:tileRect/>
          </a:gradFill>
          <a:ln w="3175" cmpd="sng">
            <a:solidFill>
              <a:srgbClr val="FFFFFF">
                <a:alpha val="9000"/>
              </a:srgbClr>
            </a:solidFill>
            <a:prstDash val="solid"/>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91440" tIns="91440" rIns="7315200" bIns="0" numCol="1" rtlCol="0" anchor="ctr" anchorCtr="0" compatLnSpc="1">
            <a:prstTxWarp prst="textNoShape">
              <a:avLst/>
            </a:prstTxWarp>
          </a:bodyPr>
          <a:lstStyle/>
          <a:p>
            <a:pPr algn="ctr" defTabSz="1329574" fontAlgn="base">
              <a:lnSpc>
                <a:spcPct val="80000"/>
              </a:lnSpc>
              <a:spcBef>
                <a:spcPct val="0"/>
              </a:spcBef>
              <a:spcAft>
                <a:spcPct val="0"/>
              </a:spcAft>
              <a:defRPr/>
            </a:pPr>
            <a:endParaRPr lang="en-US" sz="3200" spc="-70" dirty="0" smtClean="0">
              <a:ln w="18415" cmpd="sng">
                <a:noFill/>
                <a:prstDash val="solid"/>
              </a:ln>
              <a:gradFill>
                <a:gsLst>
                  <a:gs pos="0">
                    <a:srgbClr val="FFFFFF"/>
                  </a:gs>
                  <a:gs pos="100000">
                    <a:srgbClr val="FFFFFF"/>
                  </a:gs>
                </a:gsLst>
                <a:lin ang="16200000" scaled="1"/>
              </a:gradFill>
              <a:effectLst/>
              <a:latin typeface="Segoe Semibold" pitchFamily="34" charset="0"/>
            </a:endParaRPr>
          </a:p>
        </p:txBody>
      </p:sp>
      <p:sp>
        <p:nvSpPr>
          <p:cNvPr id="2" name="Title 1"/>
          <p:cNvSpPr>
            <a:spLocks noGrp="1"/>
          </p:cNvSpPr>
          <p:nvPr>
            <p:ph type="title"/>
          </p:nvPr>
        </p:nvSpPr>
        <p:spPr/>
        <p:txBody>
          <a:bodyPr/>
          <a:lstStyle/>
          <a:p>
            <a:r>
              <a:rPr smtClean="0"/>
              <a:t>Evals &amp; Recordings</a:t>
            </a:r>
            <a:endParaRPr lang="en-US" dirty="0"/>
          </a:p>
        </p:txBody>
      </p:sp>
      <p:pic>
        <p:nvPicPr>
          <p:cNvPr id="3" name="Picture 2" descr="ring2.png"/>
          <p:cNvPicPr>
            <a:picLocks noChangeAspect="1"/>
          </p:cNvPicPr>
          <p:nvPr/>
        </p:nvPicPr>
        <p:blipFill>
          <a:blip r:embed="rId3"/>
          <a:srcRect l="15071" t="56589" r="15014"/>
          <a:stretch>
            <a:fillRect/>
          </a:stretch>
        </p:blipFill>
        <p:spPr>
          <a:xfrm>
            <a:off x="0" y="3426437"/>
            <a:ext cx="8864742" cy="3211034"/>
          </a:xfrm>
          <a:prstGeom prst="rect">
            <a:avLst/>
          </a:prstGeom>
        </p:spPr>
      </p:pic>
      <p:sp>
        <p:nvSpPr>
          <p:cNvPr id="4" name="Freeform 11"/>
          <p:cNvSpPr>
            <a:spLocks/>
          </p:cNvSpPr>
          <p:nvPr/>
        </p:nvSpPr>
        <p:spPr bwMode="auto">
          <a:xfrm>
            <a:off x="6096000" y="4038600"/>
            <a:ext cx="2325437" cy="885252"/>
          </a:xfrm>
          <a:custGeom>
            <a:avLst/>
            <a:gdLst/>
            <a:ahLst/>
            <a:cxnLst>
              <a:cxn ang="0">
                <a:pos x="656" y="0"/>
              </a:cxn>
              <a:cxn ang="0">
                <a:pos x="0" y="312"/>
              </a:cxn>
            </a:cxnLst>
            <a:rect l="0" t="0" r="r" b="b"/>
            <a:pathLst>
              <a:path w="820" h="312">
                <a:moveTo>
                  <a:pt x="656" y="0"/>
                </a:moveTo>
                <a:cubicBezTo>
                  <a:pt x="656" y="0"/>
                  <a:pt x="820" y="218"/>
                  <a:pt x="0" y="312"/>
                </a:cubicBezTo>
              </a:path>
            </a:pathLst>
          </a:custGeom>
          <a:ln>
            <a:solidFill>
              <a:schemeClr val="accent4">
                <a:lumMod val="75000"/>
              </a:schemeClr>
            </a:solidFill>
          </a:ln>
          <a:effectLst>
            <a:outerShdw blurRad="63500" algn="ctr" rotWithShape="0">
              <a:schemeClr val="accent4">
                <a:lumMod val="75000"/>
              </a:schemeClr>
            </a:outerShdw>
          </a:effec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5" name="Freeform 11"/>
          <p:cNvSpPr>
            <a:spLocks/>
          </p:cNvSpPr>
          <p:nvPr/>
        </p:nvSpPr>
        <p:spPr bwMode="auto">
          <a:xfrm flipH="1">
            <a:off x="1066800" y="4051061"/>
            <a:ext cx="2205787" cy="872791"/>
          </a:xfrm>
          <a:custGeom>
            <a:avLst/>
            <a:gdLst/>
            <a:ahLst/>
            <a:cxnLst>
              <a:cxn ang="0">
                <a:pos x="656" y="0"/>
              </a:cxn>
              <a:cxn ang="0">
                <a:pos x="0" y="312"/>
              </a:cxn>
            </a:cxnLst>
            <a:rect l="0" t="0" r="r" b="b"/>
            <a:pathLst>
              <a:path w="820" h="312">
                <a:moveTo>
                  <a:pt x="656" y="0"/>
                </a:moveTo>
                <a:cubicBezTo>
                  <a:pt x="656" y="0"/>
                  <a:pt x="820" y="218"/>
                  <a:pt x="0" y="312"/>
                </a:cubicBezTo>
              </a:path>
            </a:pathLst>
          </a:custGeom>
          <a:ln>
            <a:solidFill>
              <a:schemeClr val="accent4">
                <a:lumMod val="75000"/>
              </a:schemeClr>
            </a:solidFill>
          </a:ln>
          <a:effectLst>
            <a:outerShdw blurRad="63500" algn="ctr" rotWithShape="0">
              <a:schemeClr val="accent4">
                <a:lumMod val="75000"/>
              </a:schemeClr>
            </a:outerShdw>
          </a:effec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6" name="Freeform 17"/>
          <p:cNvSpPr>
            <a:spLocks/>
          </p:cNvSpPr>
          <p:nvPr/>
        </p:nvSpPr>
        <p:spPr bwMode="auto">
          <a:xfrm>
            <a:off x="3505200" y="3276600"/>
            <a:ext cx="2141538" cy="131763"/>
          </a:xfrm>
          <a:custGeom>
            <a:avLst/>
            <a:gdLst/>
            <a:ahLst/>
            <a:cxnLst>
              <a:cxn ang="0">
                <a:pos x="0" y="46"/>
              </a:cxn>
              <a:cxn ang="0">
                <a:pos x="748" y="40"/>
              </a:cxn>
            </a:cxnLst>
            <a:rect l="0" t="0" r="r" b="b"/>
            <a:pathLst>
              <a:path w="748" h="46">
                <a:moveTo>
                  <a:pt x="0" y="46"/>
                </a:moveTo>
                <a:cubicBezTo>
                  <a:pt x="0" y="46"/>
                  <a:pt x="366" y="0"/>
                  <a:pt x="748" y="40"/>
                </a:cubicBezTo>
              </a:path>
            </a:pathLst>
          </a:custGeom>
          <a:ln>
            <a:solidFill>
              <a:schemeClr val="accent4">
                <a:lumMod val="75000"/>
              </a:schemeClr>
            </a:solidFill>
          </a:ln>
          <a:effectLst>
            <a:outerShdw blurRad="63500" algn="ctr" rotWithShape="0">
              <a:schemeClr val="accent4">
                <a:lumMod val="75000"/>
              </a:schemeClr>
            </a:outerShdw>
          </a:effec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8" name="Rounded Rectangle 7"/>
          <p:cNvSpPr/>
          <p:nvPr/>
        </p:nvSpPr>
        <p:spPr bwMode="auto">
          <a:xfrm>
            <a:off x="2580417" y="4419600"/>
            <a:ext cx="4287982" cy="1524000"/>
          </a:xfrm>
          <a:prstGeom prst="round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Relaxed"/>
            <a:lightRig rig="threePt" dir="t"/>
          </a:scene3d>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ndParaRPr>
          </a:p>
        </p:txBody>
      </p:sp>
      <p:sp>
        <p:nvSpPr>
          <p:cNvPr id="10" name="Rounded Rectangle 9"/>
          <p:cNvSpPr/>
          <p:nvPr/>
        </p:nvSpPr>
        <p:spPr bwMode="auto">
          <a:xfrm>
            <a:off x="4946650" y="2514600"/>
            <a:ext cx="3810000" cy="1524000"/>
          </a:xfrm>
          <a:prstGeom prst="round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LeftFacing"/>
            <a:lightRig rig="threePt" dir="t"/>
          </a:scene3d>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ndParaRPr>
          </a:p>
        </p:txBody>
      </p:sp>
      <p:sp>
        <p:nvSpPr>
          <p:cNvPr id="11" name="Rounded Rectangle 10"/>
          <p:cNvSpPr/>
          <p:nvPr/>
        </p:nvSpPr>
        <p:spPr bwMode="auto">
          <a:xfrm>
            <a:off x="387350" y="2514600"/>
            <a:ext cx="3879850" cy="1524000"/>
          </a:xfrm>
          <a:prstGeom prst="round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RightFacing"/>
            <a:lightRig rig="threePt" dir="t"/>
          </a:scene3d>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ndParaRPr>
          </a:p>
        </p:txBody>
      </p:sp>
      <p:pic>
        <p:nvPicPr>
          <p:cNvPr id="12" name="Picture 2" descr="C:\Users\Shows\Pictures\DVD_ART34\Artwork_Imagery\Icons - Illustrations\_WINDOWS VISTA ICONS\Speaker sound audio.png"/>
          <p:cNvPicPr>
            <a:picLocks noChangeAspect="1" noChangeArrowheads="1"/>
          </p:cNvPicPr>
          <p:nvPr/>
        </p:nvPicPr>
        <p:blipFill>
          <a:blip r:embed="rId4"/>
          <a:srcRect/>
          <a:stretch>
            <a:fillRect/>
          </a:stretch>
        </p:blipFill>
        <p:spPr bwMode="auto">
          <a:xfrm>
            <a:off x="7570788" y="2826327"/>
            <a:ext cx="831850" cy="897522"/>
          </a:xfrm>
          <a:prstGeom prst="rect">
            <a:avLst/>
          </a:prstGeom>
          <a:noFill/>
          <a:effectLst>
            <a:reflection blurRad="6350" stA="50000" endA="275" endPos="40000" dist="101600" dir="5400000" sy="-100000" algn="bl" rotWithShape="0"/>
          </a:effectLst>
        </p:spPr>
      </p:pic>
      <p:pic>
        <p:nvPicPr>
          <p:cNvPr id="13" name="Picture 7" descr="C:\Users\Shows\Pictures\DVD_ART34\Artwork_Imagery\Icons - Illustrations\_WINDOWS SERVER ICONS\Documents\Check list checklist to do done tasks.png"/>
          <p:cNvPicPr>
            <a:picLocks noChangeAspect="1" noChangeArrowheads="1"/>
          </p:cNvPicPr>
          <p:nvPr/>
        </p:nvPicPr>
        <p:blipFill>
          <a:blip r:embed="rId5"/>
          <a:srcRect/>
          <a:stretch>
            <a:fillRect/>
          </a:stretch>
        </p:blipFill>
        <p:spPr bwMode="auto">
          <a:xfrm>
            <a:off x="762000" y="2819400"/>
            <a:ext cx="709127" cy="914401"/>
          </a:xfrm>
          <a:prstGeom prst="rect">
            <a:avLst/>
          </a:prstGeom>
          <a:noFill/>
          <a:effectLst>
            <a:reflection blurRad="6350" stA="50000" endA="300" endPos="38500" dist="50800" dir="5400000" sy="-100000" algn="bl" rotWithShape="0"/>
          </a:effectLst>
          <a:scene3d>
            <a:camera prst="perspectiveContrastingRightFacing"/>
            <a:lightRig rig="threePt" dir="t"/>
          </a:scene3d>
        </p:spPr>
      </p:pic>
      <p:sp>
        <p:nvSpPr>
          <p:cNvPr id="14" name="TextBox 13"/>
          <p:cNvSpPr txBox="1"/>
          <p:nvPr/>
        </p:nvSpPr>
        <p:spPr>
          <a:xfrm rot="21013476">
            <a:off x="1366042" y="2422902"/>
            <a:ext cx="2242479" cy="1569660"/>
          </a:xfrm>
          <a:prstGeom prst="rect">
            <a:avLst/>
          </a:prstGeom>
          <a:noFill/>
        </p:spPr>
        <p:txBody>
          <a:bodyPr wrap="square" rtlCol="0">
            <a:spAutoFit/>
          </a:bodyPr>
          <a:lstStyle/>
          <a:p>
            <a:r>
              <a:rPr lang="en-US" sz="2400" dirty="0" smtClean="0"/>
              <a:t>Please fill </a:t>
            </a:r>
            <a:br>
              <a:rPr lang="en-US" sz="2400" dirty="0" smtClean="0"/>
            </a:br>
            <a:r>
              <a:rPr lang="en-US" sz="2400" dirty="0" smtClean="0"/>
              <a:t>out your evaluation for this session at:</a:t>
            </a:r>
          </a:p>
        </p:txBody>
      </p:sp>
      <p:sp>
        <p:nvSpPr>
          <p:cNvPr id="15" name="TextBox 14"/>
          <p:cNvSpPr txBox="1"/>
          <p:nvPr/>
        </p:nvSpPr>
        <p:spPr>
          <a:xfrm rot="525494">
            <a:off x="5356149" y="2607568"/>
            <a:ext cx="2242479" cy="1200329"/>
          </a:xfrm>
          <a:prstGeom prst="rect">
            <a:avLst/>
          </a:prstGeom>
          <a:noFill/>
        </p:spPr>
        <p:txBody>
          <a:bodyPr wrap="square" rtlCol="0">
            <a:spAutoFit/>
          </a:bodyPr>
          <a:lstStyle/>
          <a:p>
            <a:pPr algn="r"/>
            <a:r>
              <a:rPr lang="en-US" sz="2400" dirty="0" smtClean="0"/>
              <a:t>This session will be available as </a:t>
            </a:r>
            <a:br>
              <a:rPr lang="en-US" sz="2400" dirty="0" smtClean="0"/>
            </a:br>
            <a:r>
              <a:rPr lang="en-US" sz="2400" dirty="0" smtClean="0"/>
              <a:t>a recording at:</a:t>
            </a:r>
          </a:p>
        </p:txBody>
      </p:sp>
      <p:sp>
        <p:nvSpPr>
          <p:cNvPr id="17" name="TextBox 16"/>
          <p:cNvSpPr txBox="1"/>
          <p:nvPr/>
        </p:nvSpPr>
        <p:spPr>
          <a:xfrm>
            <a:off x="2057408" y="4889213"/>
            <a:ext cx="5334000" cy="584775"/>
          </a:xfrm>
          <a:prstGeom prst="rect">
            <a:avLst/>
          </a:prstGeom>
          <a:noFill/>
        </p:spPr>
        <p:txBody>
          <a:bodyPr wrap="square" rtlCol="0">
            <a:spAutoFit/>
          </a:bodyPr>
          <a:lstStyle/>
          <a:p>
            <a:pPr algn="ctr"/>
            <a:r>
              <a:rPr lang="en-US" sz="3200" dirty="0" smtClean="0">
                <a:solidFill>
                  <a:schemeClr val="accent3"/>
                </a:solidFill>
              </a:rPr>
              <a:t>www.microsoftpdc.com</a:t>
            </a:r>
            <a:endParaRPr lang="en-US" sz="3200" dirty="0">
              <a:solidFill>
                <a:schemeClr val="accent3"/>
              </a:solidFill>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0250" y="4038600"/>
            <a:ext cx="7671798" cy="914400"/>
          </a:xfrm>
        </p:spPr>
        <p:txBody>
          <a:bodyPr/>
          <a:lstStyle/>
          <a:p>
            <a:r>
              <a:rPr smtClean="0"/>
              <a:t>Please use the microphones provided</a:t>
            </a:r>
            <a:endParaRPr lang="en-US" dirty="0"/>
          </a:p>
        </p:txBody>
      </p:sp>
      <p:sp>
        <p:nvSpPr>
          <p:cNvPr id="4" name="Text Placeholder 3"/>
          <p:cNvSpPr>
            <a:spLocks noGrp="1"/>
          </p:cNvSpPr>
          <p:nvPr>
            <p:ph type="body" sz="quarter" idx="10"/>
          </p:nvPr>
        </p:nvSpPr>
        <p:spPr/>
        <p:txBody>
          <a:bodyPr/>
          <a:lstStyle/>
          <a:p>
            <a:r>
              <a:rPr lang="en-US" sz="1440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Q</a:t>
            </a:r>
            <a:r>
              <a:rPr spc="0" baseline="30000" smtClean="0">
                <a:ln w="18415" cmpd="sng">
                  <a:solidFill>
                    <a:srgbClr val="FFFFFF"/>
                  </a:solidFill>
                  <a:prstDash val="solid"/>
                </a:ln>
                <a:solidFill>
                  <a:srgbClr val="FFFFFF"/>
                </a:solidFill>
                <a:effectLst>
                  <a:outerShdw blurRad="63500" dir="3600000" algn="tl" rotWithShape="0">
                    <a:srgbClr val="000000">
                      <a:alpha val="70000"/>
                    </a:srgbClr>
                  </a:outerShdw>
                </a:effectLst>
              </a:rPr>
              <a:t>&amp;</a:t>
            </a:r>
            <a:r>
              <a:rPr sz="14400" spc="0" smtClean="0">
                <a:ln w="18415" cmpd="sng">
                  <a:solidFill>
                    <a:srgbClr val="FFFFFF"/>
                  </a:solidFill>
                  <a:prstDash val="solid"/>
                </a:ln>
                <a:solidFill>
                  <a:srgbClr val="FFFFFF"/>
                </a:solidFill>
                <a:effectLst>
                  <a:outerShdw blurRad="63500" dir="3600000" algn="tl" rotWithShape="0">
                    <a:srgbClr val="000000">
                      <a:alpha val="70000"/>
                    </a:srgbClr>
                  </a:outerShdw>
                </a:effectLst>
              </a:rPr>
              <a:t>A</a:t>
            </a:r>
            <a:endParaRPr lang="en-US"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rrowheads="1"/>
          </p:cNvPicPr>
          <p:nvPr/>
        </p:nvPicPr>
        <p:blipFill>
          <a:blip r:embed="rId3"/>
          <a:stretch>
            <a:fillRect/>
          </a:stretch>
        </p:blipFill>
        <p:spPr bwMode="black">
          <a:xfrm>
            <a:off x="2628393" y="4343400"/>
            <a:ext cx="3848607" cy="830092"/>
          </a:xfrm>
          <a:prstGeom prst="rect">
            <a:avLst/>
          </a:prstGeom>
          <a:noFill/>
          <a:ln>
            <a:noFill/>
          </a:ln>
        </p:spPr>
      </p:pic>
      <p:sp>
        <p:nvSpPr>
          <p:cNvPr id="5" name="Text Box 3"/>
          <p:cNvSpPr txBox="1">
            <a:spLocks noChangeArrowheads="1"/>
          </p:cNvSpPr>
          <p:nvPr/>
        </p:nvSpPr>
        <p:spPr bwMode="blackWhite">
          <a:xfrm>
            <a:off x="741954" y="6083573"/>
            <a:ext cx="7660093"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cs typeface="Arial" charset="0"/>
              </a:rPr>
              <a:t>© </a:t>
            </a:r>
            <a:r>
              <a:rPr lang="en-US" sz="700" dirty="0" smtClean="0">
                <a:cs typeface="Arial" charset="0"/>
              </a:rPr>
              <a:t>2008 Microsoft </a:t>
            </a:r>
            <a:r>
              <a:rPr lang="en-US" sz="700" dirty="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cs typeface="Arial" charset="0"/>
              </a:rPr>
              <a:t> MICROSOFT </a:t>
            </a:r>
            <a:r>
              <a:rPr lang="en-US" sz="700" dirty="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p:cNvSpPr/>
          <p:nvPr/>
        </p:nvSpPr>
        <p:spPr bwMode="auto">
          <a:xfrm>
            <a:off x="387350" y="1408113"/>
            <a:ext cx="8284737" cy="1406673"/>
          </a:xfrm>
          <a:prstGeom prst="roundRect">
            <a:avLst>
              <a:gd name="adj" fmla="val 21592"/>
            </a:avLst>
          </a:prstGeom>
          <a:gradFill flip="none" rotWithShape="1">
            <a:gsLst>
              <a:gs pos="0">
                <a:srgbClr val="FFFFFF">
                  <a:alpha val="92000"/>
                </a:srgbClr>
              </a:gs>
              <a:gs pos="8000">
                <a:srgbClr val="0070C0">
                  <a:alpha val="63000"/>
                </a:srgbClr>
              </a:gs>
              <a:gs pos="16000">
                <a:srgbClr val="000000">
                  <a:alpha val="68000"/>
                </a:srgbClr>
              </a:gs>
              <a:gs pos="64000">
                <a:srgbClr val="0070C0">
                  <a:alpha val="33000"/>
                </a:srgbClr>
              </a:gs>
              <a:gs pos="89000">
                <a:srgbClr val="0070C0"/>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w="95250" h="95250"/>
            <a:bevelB w="165100" h="127000" prst="slope"/>
          </a:sp3d>
        </p:spPr>
        <p:txBody>
          <a:bodyPr vert="horz" wrap="none" lIns="0" tIns="182880" rIns="0" bIns="0" numCol="1" rtlCol="0" anchor="ctr" anchorCtr="0" compatLnSpc="1">
            <a:prstTxWarp prst="textNoShape">
              <a:avLst/>
            </a:prstTxWarp>
            <a:flatTx/>
          </a:bodyPr>
          <a:lstStyle/>
          <a:p>
            <a:pPr algn="ctr" defTabSz="914291" fontAlgn="base">
              <a:lnSpc>
                <a:spcPct val="90000"/>
              </a:lnSpc>
              <a:spcBef>
                <a:spcPts val="630"/>
              </a:spcBef>
              <a:spcAft>
                <a:spcPct val="0"/>
              </a:spcAft>
              <a:defRPr/>
            </a:pPr>
            <a:endParaRPr lang="en-US" altLang="zh-CN" sz="2600" dirty="0" smtClean="0">
              <a:solidFill>
                <a:schemeClr val="tx1"/>
              </a:solidFill>
              <a:effectLst>
                <a:outerShdw blurRad="38100" dist="38100" dir="2700000" algn="tl">
                  <a:srgbClr val="000000">
                    <a:alpha val="43137"/>
                  </a:srgbClr>
                </a:outerShdw>
              </a:effectLst>
              <a:latin typeface="Arial" pitchFamily="34" charset="0"/>
            </a:endParaRPr>
          </a:p>
        </p:txBody>
      </p:sp>
      <p:sp>
        <p:nvSpPr>
          <p:cNvPr id="26" name="Rectangle 25"/>
          <p:cNvSpPr/>
          <p:nvPr/>
        </p:nvSpPr>
        <p:spPr>
          <a:xfrm>
            <a:off x="570147" y="1446009"/>
            <a:ext cx="7926859" cy="424705"/>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spcBef>
                <a:spcPct val="50000"/>
              </a:spcBef>
              <a:defRPr/>
            </a:pPr>
            <a:r>
              <a:rPr lang="en-US" sz="2400" b="1" dirty="0" smtClean="0">
                <a:ln w="6350" cap="rnd" cmpd="sng">
                  <a:noFill/>
                  <a:prstDash val="solid"/>
                </a:ln>
                <a:effectLst>
                  <a:glow rad="63500">
                    <a:srgbClr val="000000">
                      <a:alpha val="40000"/>
                    </a:srgbClr>
                  </a:glow>
                  <a:outerShdw blurRad="88900" algn="ctr" rotWithShape="0">
                    <a:prstClr val="black"/>
                  </a:outerShdw>
                </a:effectLst>
                <a:latin typeface="Arial" pitchFamily="34" charset="0"/>
                <a:ea typeface="Arial Unicode MS" pitchFamily="34" charset="-128"/>
                <a:cs typeface="Arial" pitchFamily="34" charset="0"/>
                <a:sym typeface="Wingdings" pitchFamily="2" charset="2"/>
              </a:rPr>
              <a:t>Contextual Collaboration</a:t>
            </a:r>
          </a:p>
        </p:txBody>
      </p:sp>
      <p:sp>
        <p:nvSpPr>
          <p:cNvPr id="27" name="Rounded Rectangle 26"/>
          <p:cNvSpPr/>
          <p:nvPr/>
        </p:nvSpPr>
        <p:spPr bwMode="auto">
          <a:xfrm>
            <a:off x="404283" y="3061936"/>
            <a:ext cx="8284737" cy="1406673"/>
          </a:xfrm>
          <a:prstGeom prst="roundRect">
            <a:avLst>
              <a:gd name="adj" fmla="val 21592"/>
            </a:avLst>
          </a:prstGeom>
          <a:gradFill flip="none" rotWithShape="1">
            <a:gsLst>
              <a:gs pos="0">
                <a:srgbClr val="FFFFFF">
                  <a:alpha val="92000"/>
                </a:srgbClr>
              </a:gs>
              <a:gs pos="8000">
                <a:srgbClr val="0070C0">
                  <a:alpha val="63000"/>
                </a:srgbClr>
              </a:gs>
              <a:gs pos="16000">
                <a:srgbClr val="000000">
                  <a:alpha val="68000"/>
                </a:srgbClr>
              </a:gs>
              <a:gs pos="64000">
                <a:srgbClr val="0070C0">
                  <a:alpha val="33000"/>
                </a:srgbClr>
              </a:gs>
              <a:gs pos="89000">
                <a:srgbClr val="0070C0"/>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w="95250" h="95250"/>
            <a:bevelB w="165100" h="127000" prst="slope"/>
          </a:sp3d>
        </p:spPr>
        <p:txBody>
          <a:bodyPr vert="horz" wrap="none" lIns="0" tIns="182880" rIns="0" bIns="0" numCol="1" rtlCol="0" anchor="ctr" anchorCtr="0" compatLnSpc="1">
            <a:prstTxWarp prst="textNoShape">
              <a:avLst/>
            </a:prstTxWarp>
            <a:flatTx/>
          </a:bodyPr>
          <a:lstStyle/>
          <a:p>
            <a:pPr algn="ctr" defTabSz="914291" fontAlgn="base">
              <a:lnSpc>
                <a:spcPct val="90000"/>
              </a:lnSpc>
              <a:spcBef>
                <a:spcPts val="630"/>
              </a:spcBef>
              <a:spcAft>
                <a:spcPct val="0"/>
              </a:spcAft>
              <a:defRPr/>
            </a:pPr>
            <a:endParaRPr lang="en-US" altLang="zh-CN" sz="2600" dirty="0" smtClean="0">
              <a:solidFill>
                <a:schemeClr val="tx1"/>
              </a:solidFill>
              <a:effectLst>
                <a:outerShdw blurRad="38100" dist="38100" dir="2700000" algn="tl">
                  <a:srgbClr val="000000">
                    <a:alpha val="43137"/>
                  </a:srgbClr>
                </a:outerShdw>
              </a:effectLst>
              <a:latin typeface="Arial" pitchFamily="34" charset="0"/>
            </a:endParaRPr>
          </a:p>
        </p:txBody>
      </p:sp>
      <p:sp>
        <p:nvSpPr>
          <p:cNvPr id="28" name="Rectangle 27"/>
          <p:cNvSpPr/>
          <p:nvPr/>
        </p:nvSpPr>
        <p:spPr>
          <a:xfrm>
            <a:off x="587080" y="3099832"/>
            <a:ext cx="7926859" cy="424705"/>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spcBef>
                <a:spcPct val="50000"/>
              </a:spcBef>
              <a:defRPr/>
            </a:pPr>
            <a:r>
              <a:rPr lang="en-US" sz="2400" b="1" dirty="0" smtClean="0">
                <a:ln w="6350" cap="rnd" cmpd="sng">
                  <a:noFill/>
                  <a:prstDash val="solid"/>
                </a:ln>
                <a:effectLst>
                  <a:glow rad="63500">
                    <a:srgbClr val="000000">
                      <a:alpha val="40000"/>
                    </a:srgbClr>
                  </a:glow>
                  <a:outerShdw blurRad="88900" algn="ctr" rotWithShape="0">
                    <a:prstClr val="black"/>
                  </a:outerShdw>
                </a:effectLst>
                <a:latin typeface="Arial" pitchFamily="34" charset="0"/>
                <a:ea typeface="Arial Unicode MS" pitchFamily="34" charset="-128"/>
                <a:cs typeface="Arial" pitchFamily="34" charset="0"/>
                <a:sym typeface="Wingdings" pitchFamily="2" charset="2"/>
              </a:rPr>
              <a:t>Business Process Communications</a:t>
            </a:r>
          </a:p>
        </p:txBody>
      </p:sp>
      <p:sp>
        <p:nvSpPr>
          <p:cNvPr id="29" name="Rounded Rectangle 28"/>
          <p:cNvSpPr/>
          <p:nvPr/>
        </p:nvSpPr>
        <p:spPr bwMode="auto">
          <a:xfrm>
            <a:off x="409928" y="4715758"/>
            <a:ext cx="8284737" cy="1406673"/>
          </a:xfrm>
          <a:prstGeom prst="roundRect">
            <a:avLst>
              <a:gd name="adj" fmla="val 21592"/>
            </a:avLst>
          </a:prstGeom>
          <a:gradFill flip="none" rotWithShape="1">
            <a:gsLst>
              <a:gs pos="0">
                <a:srgbClr val="FFFFFF">
                  <a:alpha val="92000"/>
                </a:srgbClr>
              </a:gs>
              <a:gs pos="8000">
                <a:srgbClr val="0070C0">
                  <a:alpha val="63000"/>
                </a:srgbClr>
              </a:gs>
              <a:gs pos="16000">
                <a:srgbClr val="000000">
                  <a:alpha val="68000"/>
                </a:srgbClr>
              </a:gs>
              <a:gs pos="64000">
                <a:srgbClr val="0070C0">
                  <a:alpha val="33000"/>
                </a:srgbClr>
              </a:gs>
              <a:gs pos="89000">
                <a:srgbClr val="0070C0"/>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w="95250" h="95250"/>
            <a:bevelB w="165100" h="127000" prst="slope"/>
          </a:sp3d>
        </p:spPr>
        <p:txBody>
          <a:bodyPr vert="horz" wrap="none" lIns="0" tIns="182880" rIns="0" bIns="0" numCol="1" rtlCol="0" anchor="ctr" anchorCtr="0" compatLnSpc="1">
            <a:prstTxWarp prst="textNoShape">
              <a:avLst/>
            </a:prstTxWarp>
            <a:flatTx/>
          </a:bodyPr>
          <a:lstStyle/>
          <a:p>
            <a:pPr algn="ctr" defTabSz="914291" fontAlgn="base">
              <a:lnSpc>
                <a:spcPct val="90000"/>
              </a:lnSpc>
              <a:spcBef>
                <a:spcPts val="630"/>
              </a:spcBef>
              <a:spcAft>
                <a:spcPct val="0"/>
              </a:spcAft>
              <a:defRPr/>
            </a:pPr>
            <a:endParaRPr lang="en-US" altLang="zh-CN" sz="2600" dirty="0" smtClean="0">
              <a:solidFill>
                <a:schemeClr val="tx1"/>
              </a:solidFill>
              <a:effectLst>
                <a:outerShdw blurRad="38100" dist="38100" dir="2700000" algn="tl">
                  <a:srgbClr val="000000">
                    <a:alpha val="43137"/>
                  </a:srgbClr>
                </a:outerShdw>
              </a:effectLst>
              <a:latin typeface="Arial" pitchFamily="34" charset="0"/>
            </a:endParaRPr>
          </a:p>
        </p:txBody>
      </p:sp>
      <p:sp>
        <p:nvSpPr>
          <p:cNvPr id="30" name="Rectangle 29"/>
          <p:cNvSpPr/>
          <p:nvPr/>
        </p:nvSpPr>
        <p:spPr>
          <a:xfrm>
            <a:off x="592725" y="4753654"/>
            <a:ext cx="7926859" cy="424705"/>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spcBef>
                <a:spcPct val="50000"/>
              </a:spcBef>
              <a:defRPr/>
            </a:pPr>
            <a:r>
              <a:rPr lang="en-US" sz="2400" b="1" dirty="0" smtClean="0">
                <a:ln w="6350" cap="rnd" cmpd="sng">
                  <a:noFill/>
                  <a:prstDash val="solid"/>
                </a:ln>
                <a:effectLst>
                  <a:glow rad="63500">
                    <a:srgbClr val="000000">
                      <a:alpha val="40000"/>
                    </a:srgbClr>
                  </a:glow>
                  <a:outerShdw blurRad="88900" algn="ctr" rotWithShape="0">
                    <a:prstClr val="black"/>
                  </a:outerShdw>
                </a:effectLst>
                <a:latin typeface="Arial" pitchFamily="34" charset="0"/>
                <a:ea typeface="Arial Unicode MS" pitchFamily="34" charset="-128"/>
                <a:cs typeface="Arial" pitchFamily="34" charset="0"/>
                <a:sym typeface="Wingdings" pitchFamily="2" charset="2"/>
              </a:rPr>
              <a:t>Anywhere Information Access</a:t>
            </a:r>
          </a:p>
        </p:txBody>
      </p:sp>
      <p:sp>
        <p:nvSpPr>
          <p:cNvPr id="64" name="Rectangle 63"/>
          <p:cNvSpPr/>
          <p:nvPr/>
        </p:nvSpPr>
        <p:spPr>
          <a:xfrm>
            <a:off x="829791" y="3545743"/>
            <a:ext cx="7926859" cy="646305"/>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spcBef>
                <a:spcPct val="50000"/>
              </a:spcBef>
              <a:defRPr/>
            </a:pP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Enable Business Process-Activated </a:t>
            </a:r>
            <a:b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b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Machine-to-Human Communications</a:t>
            </a:r>
          </a:p>
        </p:txBody>
      </p:sp>
      <p:sp>
        <p:nvSpPr>
          <p:cNvPr id="65" name="Rectangle 64"/>
          <p:cNvSpPr/>
          <p:nvPr/>
        </p:nvSpPr>
        <p:spPr>
          <a:xfrm>
            <a:off x="858012" y="5210855"/>
            <a:ext cx="7926859" cy="369306"/>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spcBef>
                <a:spcPct val="50000"/>
              </a:spcBef>
              <a:defRPr/>
            </a:pP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Enable Remote Human-to-Machine Communications</a:t>
            </a:r>
          </a:p>
        </p:txBody>
      </p:sp>
      <p:sp>
        <p:nvSpPr>
          <p:cNvPr id="66" name="Rectangle 65"/>
          <p:cNvSpPr/>
          <p:nvPr/>
        </p:nvSpPr>
        <p:spPr>
          <a:xfrm>
            <a:off x="829790" y="1874988"/>
            <a:ext cx="7926859" cy="646305"/>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spcBef>
                <a:spcPct val="50000"/>
              </a:spcBef>
              <a:defRPr/>
            </a:pP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Enable Human-to-Human Communications</a:t>
            </a:r>
            <a:b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b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Enhanced with Context</a:t>
            </a:r>
          </a:p>
        </p:txBody>
      </p:sp>
      <p:sp>
        <p:nvSpPr>
          <p:cNvPr id="43" name="Title 14348"/>
          <p:cNvSpPr>
            <a:spLocks noGrp="1" noChangeArrowheads="1"/>
          </p:cNvSpPr>
          <p:nvPr>
            <p:ph type="title"/>
          </p:nvPr>
        </p:nvSpPr>
        <p:spPr>
          <a:xfrm>
            <a:off x="381000" y="230188"/>
            <a:ext cx="8382000" cy="498598"/>
          </a:xfrm>
        </p:spPr>
        <p:txBody>
          <a:bodyPr/>
          <a:lstStyle/>
          <a:p>
            <a:r>
              <a:rPr lang="en-US" sz="3600" dirty="0" smtClean="0"/>
              <a:t>Solution Scenarios For Communications</a:t>
            </a:r>
            <a:endParaRPr lang="en-US" sz="2400" dirty="0" smtClean="0">
              <a:sym typeface="Wingdings" pitchFamily="2" charset="2"/>
            </a:endParaRPr>
          </a:p>
        </p:txBody>
      </p:sp>
      <p:pic>
        <p:nvPicPr>
          <p:cNvPr id="60" name="Picture 59" descr="T_UC_CC.gif"/>
          <p:cNvPicPr>
            <a:picLocks noChangeAspect="1"/>
          </p:cNvPicPr>
          <p:nvPr/>
        </p:nvPicPr>
        <p:blipFill>
          <a:blip r:embed="rId3"/>
          <a:stretch>
            <a:fillRect/>
          </a:stretch>
        </p:blipFill>
        <p:spPr>
          <a:xfrm>
            <a:off x="7065503" y="1570937"/>
            <a:ext cx="1602812" cy="877824"/>
          </a:xfrm>
          <a:prstGeom prst="rect">
            <a:avLst/>
          </a:prstGeom>
        </p:spPr>
      </p:pic>
      <p:pic>
        <p:nvPicPr>
          <p:cNvPr id="67" name="Picture 66" descr="T_UC_BPC.gif"/>
          <p:cNvPicPr>
            <a:picLocks noChangeAspect="1"/>
          </p:cNvPicPr>
          <p:nvPr/>
        </p:nvPicPr>
        <p:blipFill>
          <a:blip r:embed="rId4"/>
          <a:stretch>
            <a:fillRect/>
          </a:stretch>
        </p:blipFill>
        <p:spPr>
          <a:xfrm>
            <a:off x="7065503" y="3224760"/>
            <a:ext cx="1602812" cy="877824"/>
          </a:xfrm>
          <a:prstGeom prst="rect">
            <a:avLst/>
          </a:prstGeom>
        </p:spPr>
      </p:pic>
      <p:pic>
        <p:nvPicPr>
          <p:cNvPr id="68" name="Picture 67" descr="T_UC_AIA.gif"/>
          <p:cNvPicPr>
            <a:picLocks noChangeAspect="1"/>
          </p:cNvPicPr>
          <p:nvPr/>
        </p:nvPicPr>
        <p:blipFill>
          <a:blip r:embed="rId5"/>
          <a:stretch>
            <a:fillRect/>
          </a:stretch>
        </p:blipFill>
        <p:spPr>
          <a:xfrm>
            <a:off x="7065503" y="4878582"/>
            <a:ext cx="1602812" cy="877824"/>
          </a:xfrm>
          <a:prstGeom prst="rect">
            <a:avLst/>
          </a:pr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pt-BR" smtClean="0"/>
              <a:t>UC R2 Platform Contoso Demo</a:t>
            </a:r>
            <a:endParaRPr lang="pt-BR" dirty="0"/>
          </a:p>
        </p:txBody>
      </p:sp>
      <p:sp>
        <p:nvSpPr>
          <p:cNvPr id="3" name="Subtitle 2"/>
          <p:cNvSpPr>
            <a:spLocks noGrp="1"/>
          </p:cNvSpPr>
          <p:nvPr>
            <p:ph type="subTitle" idx="1"/>
          </p:nvPr>
        </p:nvSpPr>
        <p:spPr/>
        <p:txBody>
          <a:bodyPr/>
          <a:lstStyle/>
          <a:p>
            <a:r>
              <a:rPr lang="en-US" sz="2400" dirty="0" smtClean="0"/>
              <a:t>	Chris Mayo</a:t>
            </a:r>
          </a:p>
          <a:p>
            <a:r>
              <a:rPr lang="en-US" sz="2400" dirty="0" smtClean="0"/>
              <a:t>	Technical Evangelist, UC</a:t>
            </a:r>
          </a:p>
          <a:p>
            <a:r>
              <a:rPr lang="en-US" sz="2400" dirty="0" smtClean="0"/>
              <a:t>	Microsoft Corporation</a:t>
            </a:r>
            <a:endParaRPr lang="en-US" sz="2400"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p:cNvSpPr/>
          <p:nvPr/>
        </p:nvSpPr>
        <p:spPr bwMode="auto">
          <a:xfrm>
            <a:off x="387350" y="1408113"/>
            <a:ext cx="8358702" cy="1406673"/>
          </a:xfrm>
          <a:prstGeom prst="roundRect">
            <a:avLst>
              <a:gd name="adj" fmla="val 21592"/>
            </a:avLst>
          </a:prstGeom>
          <a:gradFill flip="none" rotWithShape="1">
            <a:gsLst>
              <a:gs pos="0">
                <a:srgbClr val="FFFFFF">
                  <a:alpha val="92000"/>
                </a:srgbClr>
              </a:gs>
              <a:gs pos="8000">
                <a:srgbClr val="0070C0">
                  <a:alpha val="63000"/>
                </a:srgbClr>
              </a:gs>
              <a:gs pos="16000">
                <a:srgbClr val="000000">
                  <a:alpha val="68000"/>
                </a:srgbClr>
              </a:gs>
              <a:gs pos="64000">
                <a:srgbClr val="0070C0">
                  <a:alpha val="33000"/>
                </a:srgbClr>
              </a:gs>
              <a:gs pos="89000">
                <a:srgbClr val="0070C0"/>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w="95250" h="95250"/>
            <a:bevelB w="165100" h="127000" prst="slope"/>
          </a:sp3d>
        </p:spPr>
        <p:txBody>
          <a:bodyPr vert="horz" wrap="none" lIns="0" tIns="182880" rIns="0" bIns="0" numCol="1" rtlCol="0" anchor="ctr" anchorCtr="0" compatLnSpc="1">
            <a:prstTxWarp prst="textNoShape">
              <a:avLst/>
            </a:prstTxWarp>
            <a:flatTx/>
          </a:bodyPr>
          <a:lstStyle/>
          <a:p>
            <a:pPr algn="ctr" defTabSz="914291" fontAlgn="base">
              <a:lnSpc>
                <a:spcPct val="90000"/>
              </a:lnSpc>
              <a:spcBef>
                <a:spcPts val="630"/>
              </a:spcBef>
              <a:spcAft>
                <a:spcPct val="0"/>
              </a:spcAft>
              <a:defRPr/>
            </a:pPr>
            <a:endParaRPr lang="en-US" altLang="zh-CN" sz="2600" dirty="0" smtClean="0">
              <a:solidFill>
                <a:schemeClr val="tx1"/>
              </a:solidFill>
              <a:effectLst>
                <a:outerShdw blurRad="38100" dist="38100" dir="2700000" algn="tl">
                  <a:srgbClr val="000000">
                    <a:alpha val="43137"/>
                  </a:srgbClr>
                </a:outerShdw>
              </a:effectLst>
              <a:latin typeface="Arial" pitchFamily="34" charset="0"/>
            </a:endParaRPr>
          </a:p>
        </p:txBody>
      </p:sp>
      <p:sp>
        <p:nvSpPr>
          <p:cNvPr id="26" name="Rectangle 25"/>
          <p:cNvSpPr/>
          <p:nvPr/>
        </p:nvSpPr>
        <p:spPr>
          <a:xfrm>
            <a:off x="570147" y="1446009"/>
            <a:ext cx="8049610" cy="424705"/>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spcBef>
                <a:spcPct val="50000"/>
              </a:spcBef>
              <a:defRPr/>
            </a:pPr>
            <a:r>
              <a:rPr lang="en-US" sz="2400" b="1" dirty="0" smtClean="0">
                <a:ln w="6350" cap="rnd" cmpd="sng">
                  <a:noFill/>
                  <a:prstDash val="solid"/>
                </a:ln>
                <a:effectLst>
                  <a:glow rad="63500">
                    <a:srgbClr val="000000">
                      <a:alpha val="40000"/>
                    </a:srgbClr>
                  </a:glow>
                  <a:outerShdw blurRad="88900" algn="ctr" rotWithShape="0">
                    <a:prstClr val="black"/>
                  </a:outerShdw>
                </a:effectLst>
                <a:latin typeface="Arial" pitchFamily="34" charset="0"/>
                <a:ea typeface="Arial Unicode MS" pitchFamily="34" charset="-128"/>
                <a:cs typeface="Arial" pitchFamily="34" charset="0"/>
                <a:sym typeface="Wingdings" pitchFamily="2" charset="2"/>
              </a:rPr>
              <a:t>Contextual Collaboration</a:t>
            </a:r>
          </a:p>
        </p:txBody>
      </p:sp>
      <p:sp>
        <p:nvSpPr>
          <p:cNvPr id="27" name="Rounded Rectangle 26"/>
          <p:cNvSpPr/>
          <p:nvPr/>
        </p:nvSpPr>
        <p:spPr bwMode="auto">
          <a:xfrm>
            <a:off x="404283" y="3061936"/>
            <a:ext cx="8358702" cy="3060495"/>
          </a:xfrm>
          <a:prstGeom prst="roundRect">
            <a:avLst>
              <a:gd name="adj" fmla="val 21592"/>
            </a:avLst>
          </a:prstGeom>
          <a:gradFill flip="none" rotWithShape="1">
            <a:gsLst>
              <a:gs pos="0">
                <a:srgbClr val="FFFFFF">
                  <a:alpha val="92000"/>
                </a:srgbClr>
              </a:gs>
              <a:gs pos="8000">
                <a:srgbClr val="0070C0">
                  <a:alpha val="63000"/>
                </a:srgbClr>
              </a:gs>
              <a:gs pos="16000">
                <a:srgbClr val="000000">
                  <a:alpha val="68000"/>
                </a:srgbClr>
              </a:gs>
              <a:gs pos="64000">
                <a:srgbClr val="0070C0">
                  <a:alpha val="33000"/>
                </a:srgbClr>
              </a:gs>
              <a:gs pos="89000">
                <a:srgbClr val="0070C0"/>
              </a:gs>
              <a:gs pos="100000">
                <a:srgbClr val="FFFFFF"/>
              </a:gs>
            </a:gsLst>
            <a:lin ang="4800000" scaled="0"/>
            <a:tileRect/>
          </a:gradFill>
          <a:ln w="12700" cap="flat" cmpd="sng" algn="ctr">
            <a:gradFill>
              <a:gsLst>
                <a:gs pos="0">
                  <a:srgbClr val="FFFFFF">
                    <a:alpha val="58000"/>
                  </a:srgbClr>
                </a:gs>
                <a:gs pos="50000">
                  <a:srgbClr val="FFFFFF">
                    <a:alpha val="0"/>
                  </a:srgbClr>
                </a:gs>
                <a:gs pos="100000">
                  <a:srgbClr val="000000">
                    <a:alpha val="45000"/>
                  </a:srgbClr>
                </a:gs>
              </a:gsLst>
              <a:lin ang="5400000" scaled="0"/>
            </a:gradFill>
            <a:prstDash val="solid"/>
            <a:round/>
            <a:headEnd type="none" w="med" len="med"/>
            <a:tailEnd type="none" w="med" len="med"/>
          </a:ln>
          <a:effectLst>
            <a:outerShdw blurRad="63500" sx="102000" sy="102000" algn="ctr" rotWithShape="0">
              <a:prstClr val="black">
                <a:alpha val="40000"/>
              </a:prstClr>
            </a:outerShdw>
          </a:effectLst>
          <a:scene3d>
            <a:camera prst="orthographicFront"/>
            <a:lightRig rig="brightRoom" dir="t"/>
          </a:scene3d>
          <a:sp3d prstMaterial="powder">
            <a:bevelT w="95250" h="95250"/>
            <a:bevelB w="165100" h="127000" prst="slope"/>
          </a:sp3d>
        </p:spPr>
        <p:txBody>
          <a:bodyPr vert="horz" wrap="none" lIns="0" tIns="182880" rIns="0" bIns="0" numCol="1" rtlCol="0" anchor="ctr" anchorCtr="0" compatLnSpc="1">
            <a:prstTxWarp prst="textNoShape">
              <a:avLst/>
            </a:prstTxWarp>
            <a:flatTx/>
          </a:bodyPr>
          <a:lstStyle/>
          <a:p>
            <a:pPr algn="ctr" defTabSz="914291" fontAlgn="base">
              <a:lnSpc>
                <a:spcPct val="90000"/>
              </a:lnSpc>
              <a:spcBef>
                <a:spcPts val="630"/>
              </a:spcBef>
              <a:spcAft>
                <a:spcPct val="0"/>
              </a:spcAft>
              <a:defRPr/>
            </a:pPr>
            <a:endParaRPr lang="en-US" altLang="zh-CN" sz="2600" dirty="0" smtClean="0">
              <a:solidFill>
                <a:schemeClr val="tx1"/>
              </a:solidFill>
              <a:effectLst>
                <a:outerShdw blurRad="38100" dist="38100" dir="2700000" algn="tl">
                  <a:srgbClr val="000000">
                    <a:alpha val="43137"/>
                  </a:srgbClr>
                </a:outerShdw>
              </a:effectLst>
              <a:latin typeface="Arial" pitchFamily="34" charset="0"/>
            </a:endParaRPr>
          </a:p>
        </p:txBody>
      </p:sp>
      <p:sp>
        <p:nvSpPr>
          <p:cNvPr id="28" name="Rectangle 27"/>
          <p:cNvSpPr/>
          <p:nvPr/>
        </p:nvSpPr>
        <p:spPr>
          <a:xfrm>
            <a:off x="539735" y="3248062"/>
            <a:ext cx="6124855" cy="1274169"/>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spcBef>
                <a:spcPct val="50000"/>
              </a:spcBef>
              <a:defRPr/>
            </a:pPr>
            <a:r>
              <a:rPr lang="en-US" sz="2400" b="1" dirty="0" smtClean="0">
                <a:ln w="6350" cap="rnd" cmpd="sng">
                  <a:noFill/>
                  <a:prstDash val="solid"/>
                </a:ln>
                <a:effectLst>
                  <a:glow rad="63500">
                    <a:srgbClr val="000000">
                      <a:alpha val="40000"/>
                    </a:srgbClr>
                  </a:glow>
                  <a:outerShdw blurRad="88900" algn="ctr" rotWithShape="0">
                    <a:prstClr val="black"/>
                  </a:outerShdw>
                </a:effectLst>
                <a:latin typeface="Arial" pitchFamily="34" charset="0"/>
                <a:ea typeface="Arial Unicode MS" pitchFamily="34" charset="-128"/>
                <a:cs typeface="Arial" pitchFamily="34" charset="0"/>
                <a:sym typeface="Wingdings" pitchFamily="2" charset="2"/>
              </a:rPr>
              <a:t>Business Process Communications Anywhere Information Access</a:t>
            </a:r>
          </a:p>
          <a:p>
            <a:pPr>
              <a:lnSpc>
                <a:spcPct val="90000"/>
              </a:lnSpc>
              <a:spcBef>
                <a:spcPct val="50000"/>
              </a:spcBef>
              <a:defRPr/>
            </a:pPr>
            <a:endParaRPr lang="en-US" sz="2400" b="1" dirty="0" smtClean="0">
              <a:ln w="6350" cap="rnd" cmpd="sng">
                <a:noFill/>
                <a:prstDash val="solid"/>
              </a:ln>
              <a:effectLst>
                <a:glow rad="63500">
                  <a:srgbClr val="000000">
                    <a:alpha val="40000"/>
                  </a:srgbClr>
                </a:glow>
                <a:outerShdw blurRad="88900" algn="ctr" rotWithShape="0">
                  <a:prstClr val="black"/>
                </a:outerShdw>
              </a:effectLst>
              <a:latin typeface="Arial" pitchFamily="34" charset="0"/>
              <a:ea typeface="Arial Unicode MS" pitchFamily="34" charset="-128"/>
              <a:cs typeface="Arial" pitchFamily="34" charset="0"/>
              <a:sym typeface="Wingdings" pitchFamily="2" charset="2"/>
            </a:endParaRPr>
          </a:p>
        </p:txBody>
      </p:sp>
      <p:sp>
        <p:nvSpPr>
          <p:cNvPr id="64" name="Rectangle 63"/>
          <p:cNvSpPr/>
          <p:nvPr/>
        </p:nvSpPr>
        <p:spPr>
          <a:xfrm>
            <a:off x="829791" y="3952126"/>
            <a:ext cx="6186944" cy="1938966"/>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lnSpc>
                <a:spcPct val="90000"/>
              </a:lnSpc>
              <a:spcBef>
                <a:spcPct val="50000"/>
              </a:spcBef>
              <a:defRPr/>
            </a:pP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Unified Communications Managed API 2.0</a:t>
            </a:r>
          </a:p>
          <a:p>
            <a:pPr lvl="1">
              <a:lnSpc>
                <a:spcPct val="90000"/>
              </a:lnSpc>
              <a:spcBef>
                <a:spcPct val="50000"/>
              </a:spcBef>
              <a:defRPr/>
            </a:pP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Unified Communications API 2.0 Core SDK</a:t>
            </a:r>
          </a:p>
          <a:p>
            <a:pPr lvl="1">
              <a:lnSpc>
                <a:spcPct val="90000"/>
              </a:lnSpc>
              <a:spcBef>
                <a:spcPct val="50000"/>
              </a:spcBef>
              <a:defRPr/>
            </a:pP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Unified Communications API 2.0 Windows Workflow Activities</a:t>
            </a:r>
          </a:p>
          <a:p>
            <a:pPr>
              <a:lnSpc>
                <a:spcPct val="90000"/>
              </a:lnSpc>
              <a:spcBef>
                <a:spcPct val="50000"/>
              </a:spcBef>
              <a:defRPr/>
            </a:pP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Exchange Web Services Managed API</a:t>
            </a:r>
          </a:p>
        </p:txBody>
      </p:sp>
      <p:sp>
        <p:nvSpPr>
          <p:cNvPr id="66" name="Rectangle 65"/>
          <p:cNvSpPr/>
          <p:nvPr/>
        </p:nvSpPr>
        <p:spPr>
          <a:xfrm>
            <a:off x="829790" y="1874988"/>
            <a:ext cx="4662945" cy="707860"/>
          </a:xfrm>
          <a:prstGeom prst="rect">
            <a:avLst/>
          </a:prstGeom>
          <a:noFill/>
          <a:ln w="9525" algn="ctr">
            <a:noFill/>
            <a:miter lim="800000"/>
            <a:headEnd/>
            <a:tailEnd/>
          </a:ln>
        </p:spPr>
        <p:txBody>
          <a:bodyPr wrap="square" lIns="91410" tIns="45707" rIns="91410" bIns="45707">
            <a:spAutoFit/>
            <a:scene3d>
              <a:camera prst="orthographicFront"/>
              <a:lightRig rig="glow" dir="t"/>
            </a:scene3d>
            <a:sp3d>
              <a:contourClr>
                <a:srgbClr val="DDDDDD"/>
              </a:contourClr>
            </a:sp3d>
          </a:bodyPr>
          <a:lstStyle/>
          <a:p>
            <a:pPr>
              <a:spcBef>
                <a:spcPct val="50000"/>
              </a:spcBef>
              <a:defRPr/>
            </a:pPr>
            <a:r>
              <a:rPr lang="en-US" sz="2000" dirty="0" smtClean="0">
                <a:ln w="6350" cap="rnd" cmpd="sng">
                  <a:noFill/>
                  <a:prstDash val="solid"/>
                </a:ln>
                <a:effectLst>
                  <a:glow rad="63500">
                    <a:srgbClr val="000000">
                      <a:alpha val="40000"/>
                    </a:srgbClr>
                  </a:glow>
                </a:effectLst>
                <a:latin typeface="Arial" pitchFamily="34" charset="0"/>
                <a:ea typeface="Arial Unicode MS" pitchFamily="34" charset="-128"/>
                <a:cs typeface="Arial" pitchFamily="34" charset="0"/>
                <a:sym typeface="Wingdings" pitchFamily="2" charset="2"/>
              </a:rPr>
              <a:t>Office Communicator 2007 R2 SDK                                                    Exchange Web Services Managed API</a:t>
            </a:r>
          </a:p>
        </p:txBody>
      </p:sp>
      <p:sp>
        <p:nvSpPr>
          <p:cNvPr id="43" name="Title 14348"/>
          <p:cNvSpPr>
            <a:spLocks noGrp="1" noChangeArrowheads="1"/>
          </p:cNvSpPr>
          <p:nvPr>
            <p:ph type="title"/>
          </p:nvPr>
        </p:nvSpPr>
        <p:spPr>
          <a:xfrm>
            <a:off x="387350" y="152400"/>
            <a:ext cx="8369300" cy="443198"/>
          </a:xfrm>
        </p:spPr>
        <p:txBody>
          <a:bodyPr/>
          <a:lstStyle/>
          <a:p>
            <a:r>
              <a:rPr lang="en-US" sz="3200" dirty="0" smtClean="0"/>
              <a:t>Solution Scenarios By UC R2 Platform SDK</a:t>
            </a:r>
            <a:endParaRPr lang="en-US" sz="3200" dirty="0" smtClean="0">
              <a:sym typeface="Wingdings" pitchFamily="2" charset="2"/>
            </a:endParaRPr>
          </a:p>
        </p:txBody>
      </p:sp>
      <p:pic>
        <p:nvPicPr>
          <p:cNvPr id="60" name="Picture 59" descr="T_UC_CC.gif"/>
          <p:cNvPicPr>
            <a:picLocks noChangeAspect="1"/>
          </p:cNvPicPr>
          <p:nvPr/>
        </p:nvPicPr>
        <p:blipFill>
          <a:blip r:embed="rId3"/>
          <a:stretch>
            <a:fillRect/>
          </a:stretch>
        </p:blipFill>
        <p:spPr>
          <a:xfrm>
            <a:off x="7065503" y="1570937"/>
            <a:ext cx="1627632" cy="877824"/>
          </a:xfrm>
          <a:prstGeom prst="rect">
            <a:avLst/>
          </a:prstGeom>
        </p:spPr>
      </p:pic>
      <p:pic>
        <p:nvPicPr>
          <p:cNvPr id="67" name="Picture 66" descr="T_UC_BPC.gif"/>
          <p:cNvPicPr>
            <a:picLocks noChangeAspect="1"/>
          </p:cNvPicPr>
          <p:nvPr/>
        </p:nvPicPr>
        <p:blipFill>
          <a:blip r:embed="rId4"/>
          <a:stretch>
            <a:fillRect/>
          </a:stretch>
        </p:blipFill>
        <p:spPr>
          <a:xfrm>
            <a:off x="7065503" y="3224760"/>
            <a:ext cx="1627632" cy="877824"/>
          </a:xfrm>
          <a:prstGeom prst="rect">
            <a:avLst/>
          </a:prstGeom>
        </p:spPr>
      </p:pic>
      <p:pic>
        <p:nvPicPr>
          <p:cNvPr id="68" name="Picture 67" descr="T_UC_AIA.gif"/>
          <p:cNvPicPr>
            <a:picLocks noChangeAspect="1"/>
          </p:cNvPicPr>
          <p:nvPr/>
        </p:nvPicPr>
        <p:blipFill>
          <a:blip r:embed="rId5"/>
          <a:stretch>
            <a:fillRect/>
          </a:stretch>
        </p:blipFill>
        <p:spPr>
          <a:xfrm>
            <a:off x="7065503" y="4878582"/>
            <a:ext cx="1627632" cy="877824"/>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87350" y="152400"/>
            <a:ext cx="8369300" cy="1329595"/>
          </a:xfrm>
        </p:spPr>
        <p:txBody>
          <a:bodyPr/>
          <a:lstStyle/>
          <a:p>
            <a:pPr lvl="0"/>
            <a:r>
              <a:rPr lang="en-US" dirty="0" smtClean="0"/>
              <a:t>Office Communicator 2007 R2 SDK</a:t>
            </a:r>
            <a:br>
              <a:rPr lang="en-US" dirty="0" smtClean="0"/>
            </a:br>
            <a:r>
              <a:rPr lang="en-US" sz="2800" dirty="0" smtClean="0">
                <a:solidFill>
                  <a:schemeClr val="accent3"/>
                </a:solidFill>
                <a:sym typeface="Wingdings" pitchFamily="2" charset="2"/>
              </a:rPr>
              <a:t>Communications available in existing applications</a:t>
            </a:r>
            <a:r>
              <a:rPr lang="en-US" sz="2800" dirty="0" smtClean="0">
                <a:solidFill>
                  <a:schemeClr val="accent3"/>
                </a:solidFill>
              </a:rPr>
              <a:t/>
            </a:r>
            <a:br>
              <a:rPr lang="en-US" sz="2800" dirty="0" smtClean="0">
                <a:solidFill>
                  <a:schemeClr val="accent3"/>
                </a:solidFill>
              </a:rPr>
            </a:br>
            <a:endParaRPr lang="en-US" sz="2800" dirty="0">
              <a:solidFill>
                <a:schemeClr val="accent3"/>
              </a:solidFill>
            </a:endParaRPr>
          </a:p>
        </p:txBody>
      </p:sp>
      <p:sp>
        <p:nvSpPr>
          <p:cNvPr id="3" name="Content Placeholder 2"/>
          <p:cNvSpPr>
            <a:spLocks noGrp="1"/>
          </p:cNvSpPr>
          <p:nvPr>
            <p:ph idx="1"/>
          </p:nvPr>
        </p:nvSpPr>
        <p:spPr>
          <a:xfrm>
            <a:off x="730044" y="1412875"/>
            <a:ext cx="8026606" cy="3144002"/>
          </a:xfrm>
        </p:spPr>
        <p:txBody>
          <a:bodyPr/>
          <a:lstStyle/>
          <a:p>
            <a:pPr marL="404813" indent="-404813"/>
            <a:r>
              <a:rPr lang="en-US" sz="2800" dirty="0" smtClean="0"/>
              <a:t>Embed OC 2007 R2 Client communications</a:t>
            </a:r>
          </a:p>
          <a:p>
            <a:pPr marL="800100" lvl="1" indent="-395288"/>
            <a:r>
              <a:rPr lang="en-US" sz="2400" dirty="0" smtClean="0"/>
              <a:t>Presence</a:t>
            </a:r>
          </a:p>
          <a:p>
            <a:pPr marL="800100" lvl="1" indent="-395288"/>
            <a:r>
              <a:rPr lang="en-US" sz="2400" dirty="0" smtClean="0"/>
              <a:t>Click-to-Communicate</a:t>
            </a:r>
          </a:p>
          <a:p>
            <a:pPr marL="800100" lvl="1" indent="-395288"/>
            <a:r>
              <a:rPr lang="en-US" sz="2400" dirty="0" smtClean="0"/>
              <a:t>Integrate application context</a:t>
            </a:r>
          </a:p>
          <a:p>
            <a:pPr marL="404813" indent="-404813"/>
            <a:r>
              <a:rPr lang="en-US" sz="2800" dirty="0" smtClean="0"/>
              <a:t>Used to integrate OC 2007 </a:t>
            </a:r>
            <a:br>
              <a:rPr lang="en-US" sz="2800" dirty="0" smtClean="0"/>
            </a:br>
            <a:r>
              <a:rPr lang="en-US" sz="2800" dirty="0" smtClean="0"/>
              <a:t>R2 into Outlook 2007</a:t>
            </a:r>
          </a:p>
          <a:p>
            <a:pPr marL="404813" indent="-404813"/>
            <a:r>
              <a:rPr lang="en-US" sz="2800" dirty="0" smtClean="0"/>
              <a:t>Used to build WPF</a:t>
            </a:r>
            <a:br>
              <a:rPr lang="en-US" sz="2800" dirty="0" smtClean="0"/>
            </a:br>
            <a:r>
              <a:rPr lang="en-US" sz="2800" dirty="0" smtClean="0"/>
              <a:t> Presence Controls</a:t>
            </a:r>
          </a:p>
        </p:txBody>
      </p:sp>
      <p:pic>
        <p:nvPicPr>
          <p:cNvPr id="6" name="Picture 5" descr="\\cschind-desk1\c$\DesignWork\comps\ADB_ConsultChoice.gif"/>
          <p:cNvPicPr>
            <a:picLocks noChangeAspect="1" noChangeArrowheads="1"/>
          </p:cNvPicPr>
          <p:nvPr/>
        </p:nvPicPr>
        <p:blipFill>
          <a:blip r:embed="rId3"/>
          <a:stretch>
            <a:fillRect/>
          </a:stretch>
        </p:blipFill>
        <p:spPr bwMode="auto">
          <a:xfrm>
            <a:off x="4724400" y="1981200"/>
            <a:ext cx="4109745" cy="316992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a:scene3d>
            <a:camera prst="perspectiveHeroicExtremeLeftFacing" fov="2700000">
              <a:rot lat="21471456" lon="1802799" rev="21385335"/>
            </a:camera>
            <a:lightRig rig="threePt" dir="t"/>
          </a:scene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OC 2007 R2 SDK</a:t>
            </a:r>
            <a:endParaRPr lang="en-US" dirty="0"/>
          </a:p>
        </p:txBody>
      </p:sp>
      <p:sp>
        <p:nvSpPr>
          <p:cNvPr id="3" name="Subtitle 2"/>
          <p:cNvSpPr>
            <a:spLocks noGrp="1"/>
          </p:cNvSpPr>
          <p:nvPr>
            <p:ph type="subTitle" idx="1"/>
          </p:nvPr>
        </p:nvSpPr>
        <p:spPr/>
        <p:txBody>
          <a:bodyPr/>
          <a:lstStyle/>
          <a:p>
            <a:r>
              <a:rPr lang="en-US" sz="2400" dirty="0" smtClean="0"/>
              <a:t>	Chris Mayo</a:t>
            </a:r>
          </a:p>
          <a:p>
            <a:r>
              <a:rPr lang="en-US" sz="2400" dirty="0" smtClean="0"/>
              <a:t>	Technical Evangelist, UC</a:t>
            </a:r>
          </a:p>
          <a:p>
            <a:r>
              <a:rPr lang="en-US" sz="2400" dirty="0" smtClean="0"/>
              <a:t>	Microsoft Corporation</a:t>
            </a:r>
            <a:endParaRPr lang="en-US" sz="2400" dirty="0"/>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schind-desk1\c$\DesignWork\comps\ADB_ConsultChoice.gif"/>
          <p:cNvPicPr>
            <a:picLocks noChangeAspect="1" noChangeArrowheads="1"/>
          </p:cNvPicPr>
          <p:nvPr/>
        </p:nvPicPr>
        <p:blipFill>
          <a:blip r:embed="rId3"/>
          <a:stretch>
            <a:fillRect/>
          </a:stretch>
        </p:blipFill>
        <p:spPr bwMode="auto">
          <a:xfrm>
            <a:off x="4953000" y="2209800"/>
            <a:ext cx="4100394" cy="316992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a:scene3d>
            <a:camera prst="perspectiveHeroicExtremeLeftFacing" fov="2700000">
              <a:rot lat="21471456" lon="1802799" rev="21385335"/>
            </a:camera>
            <a:lightRig rig="threePt" dir="t"/>
          </a:scene3d>
        </p:spPr>
      </p:pic>
      <p:sp>
        <p:nvSpPr>
          <p:cNvPr id="10" name="Title 9"/>
          <p:cNvSpPr>
            <a:spLocks noGrp="1"/>
          </p:cNvSpPr>
          <p:nvPr>
            <p:ph type="title"/>
          </p:nvPr>
        </p:nvSpPr>
        <p:spPr>
          <a:xfrm>
            <a:off x="387350" y="152400"/>
            <a:ext cx="8369300" cy="1551194"/>
          </a:xfrm>
        </p:spPr>
        <p:txBody>
          <a:bodyPr/>
          <a:lstStyle/>
          <a:p>
            <a:pPr lvl="0"/>
            <a:r>
              <a:rPr lang="en-US" dirty="0" smtClean="0"/>
              <a:t>Exchange Web Services API</a:t>
            </a:r>
            <a:br>
              <a:rPr lang="en-US" dirty="0" smtClean="0"/>
            </a:br>
            <a:r>
              <a:rPr lang="en-US" sz="3200" dirty="0" smtClean="0">
                <a:solidFill>
                  <a:schemeClr val="accent3"/>
                </a:solidFill>
                <a:sym typeface="Wingdings" pitchFamily="2" charset="2"/>
              </a:rPr>
              <a:t>Unlocking the power of Exchange 2007 SP1</a:t>
            </a:r>
            <a:r>
              <a:rPr lang="en-US" sz="3200" dirty="0" smtClean="0">
                <a:solidFill>
                  <a:schemeClr val="accent3"/>
                </a:solidFill>
              </a:rPr>
              <a:t/>
            </a:r>
            <a:br>
              <a:rPr lang="en-US" sz="3200" dirty="0" smtClean="0">
                <a:solidFill>
                  <a:schemeClr val="accent3"/>
                </a:solidFill>
              </a:rPr>
            </a:br>
            <a:endParaRPr lang="en-US" dirty="0">
              <a:solidFill>
                <a:schemeClr val="accent3"/>
              </a:solidFill>
            </a:endParaRPr>
          </a:p>
        </p:txBody>
      </p:sp>
      <p:sp>
        <p:nvSpPr>
          <p:cNvPr id="8" name="Content Placeholder 7"/>
          <p:cNvSpPr>
            <a:spLocks noGrp="1"/>
          </p:cNvSpPr>
          <p:nvPr>
            <p:ph idx="1"/>
          </p:nvPr>
        </p:nvSpPr>
        <p:spPr>
          <a:xfrm>
            <a:off x="730044" y="1412875"/>
            <a:ext cx="7681532" cy="4973862"/>
          </a:xfrm>
        </p:spPr>
        <p:txBody>
          <a:bodyPr/>
          <a:lstStyle/>
          <a:p>
            <a:pPr marL="404813" lvl="0" indent="-404813"/>
            <a:r>
              <a:rPr lang="en-US" sz="2800" dirty="0" smtClean="0"/>
              <a:t>Unified API for Exchange</a:t>
            </a:r>
          </a:p>
          <a:p>
            <a:pPr marL="800100" lvl="1" indent="-395288"/>
            <a:r>
              <a:rPr lang="en-US" sz="2400" dirty="0" smtClean="0"/>
              <a:t>Work with data (CRUD)</a:t>
            </a:r>
          </a:p>
          <a:p>
            <a:pPr marL="800100" lvl="1" indent="-395288"/>
            <a:r>
              <a:rPr lang="en-US" sz="2400" dirty="0" smtClean="0"/>
              <a:t>Create data </a:t>
            </a:r>
            <a:br>
              <a:rPr lang="en-US" sz="2400" dirty="0" smtClean="0"/>
            </a:br>
            <a:r>
              <a:rPr lang="en-US" sz="2400" dirty="0" smtClean="0"/>
              <a:t>subscriptions/notifications</a:t>
            </a:r>
          </a:p>
          <a:p>
            <a:pPr marL="800100" lvl="1" indent="-395288"/>
            <a:r>
              <a:rPr lang="en-US" sz="2400" dirty="0" smtClean="0"/>
              <a:t>Leverage business logic</a:t>
            </a:r>
          </a:p>
          <a:p>
            <a:pPr marL="1143000" lvl="2" indent="-342900"/>
            <a:r>
              <a:rPr lang="en-US" sz="2000" dirty="0" smtClean="0"/>
              <a:t>Availability</a:t>
            </a:r>
          </a:p>
          <a:p>
            <a:pPr marL="1143000" lvl="2" indent="-342900"/>
            <a:r>
              <a:rPr lang="en-US" sz="2000" dirty="0" smtClean="0"/>
              <a:t>Synchronization</a:t>
            </a:r>
          </a:p>
          <a:p>
            <a:pPr marL="404813" indent="-404813"/>
            <a:r>
              <a:rPr lang="en-US" sz="2800" dirty="0" smtClean="0"/>
              <a:t>Full benefit of Web services</a:t>
            </a:r>
          </a:p>
          <a:p>
            <a:pPr marL="800100" lvl="1" indent="-395288"/>
            <a:r>
              <a:rPr lang="en-US" sz="2400" dirty="0" smtClean="0"/>
              <a:t>Portable</a:t>
            </a:r>
          </a:p>
          <a:p>
            <a:pPr marL="800100" lvl="1" indent="-395288"/>
            <a:r>
              <a:rPr lang="en-US" sz="2400" dirty="0" smtClean="0"/>
              <a:t>Managed</a:t>
            </a:r>
          </a:p>
          <a:p>
            <a:pPr marL="800100" lvl="1" indent="-395288"/>
            <a:r>
              <a:rPr lang="en-US" sz="2400" dirty="0" err="1" smtClean="0"/>
              <a:t>Remotable</a:t>
            </a:r>
            <a:endParaRPr lang="en-US" sz="2400" dirty="0" smtClean="0"/>
          </a:p>
          <a:p>
            <a:pPr marL="404813" lvl="0" indent="-404813"/>
            <a:r>
              <a:rPr lang="en-US" sz="2800" dirty="0" smtClean="0"/>
              <a:t>The future of Exchange development</a:t>
            </a:r>
          </a:p>
          <a:p>
            <a:endParaRPr lang="en-US" sz="28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schind-desk1\c$\DesignWork\comps\ADB_ConsultChoice.gif"/>
          <p:cNvPicPr>
            <a:picLocks noChangeAspect="1" noChangeArrowheads="1"/>
          </p:cNvPicPr>
          <p:nvPr/>
        </p:nvPicPr>
        <p:blipFill>
          <a:blip r:embed="rId3"/>
          <a:stretch>
            <a:fillRect/>
          </a:stretch>
        </p:blipFill>
        <p:spPr bwMode="auto">
          <a:xfrm>
            <a:off x="4724400" y="2209800"/>
            <a:ext cx="4100394" cy="316992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a:scene3d>
            <a:camera prst="perspectiveHeroicExtremeLeftFacing" fov="2700000">
              <a:rot lat="21471456" lon="1802799" rev="21385335"/>
            </a:camera>
            <a:lightRig rig="threePt" dir="t"/>
          </a:scene3d>
        </p:spPr>
      </p:pic>
      <p:sp>
        <p:nvSpPr>
          <p:cNvPr id="6" name="Title 5"/>
          <p:cNvSpPr>
            <a:spLocks noGrp="1"/>
          </p:cNvSpPr>
          <p:nvPr>
            <p:ph type="title"/>
          </p:nvPr>
        </p:nvSpPr>
        <p:spPr>
          <a:xfrm>
            <a:off x="387350" y="152400"/>
            <a:ext cx="8369300" cy="1329595"/>
          </a:xfrm>
        </p:spPr>
        <p:txBody>
          <a:bodyPr/>
          <a:lstStyle/>
          <a:p>
            <a:pPr lvl="0"/>
            <a:r>
              <a:rPr lang="en-US" dirty="0" smtClean="0"/>
              <a:t>Exchange Web Services Managed API</a:t>
            </a:r>
            <a:br>
              <a:rPr lang="en-US" dirty="0" smtClean="0"/>
            </a:br>
            <a:r>
              <a:rPr lang="en-US" sz="2800" dirty="0" smtClean="0">
                <a:solidFill>
                  <a:schemeClr val="accent3"/>
                </a:solidFill>
                <a:sym typeface="Wingdings" pitchFamily="2" charset="2"/>
              </a:rPr>
              <a:t>EWS development with .NET </a:t>
            </a:r>
            <a:r>
              <a:rPr lang="en-US" sz="2800" dirty="0" err="1" smtClean="0">
                <a:solidFill>
                  <a:schemeClr val="accent3"/>
                </a:solidFill>
                <a:sym typeface="Wingdings" pitchFamily="2" charset="2"/>
              </a:rPr>
              <a:t>Fx</a:t>
            </a:r>
            <a:r>
              <a:rPr lang="en-US" sz="2800" dirty="0" smtClean="0">
                <a:solidFill>
                  <a:schemeClr val="accent3"/>
                </a:solidFill>
                <a:sym typeface="Wingdings" pitchFamily="2" charset="2"/>
              </a:rPr>
              <a:t> productivity</a:t>
            </a:r>
            <a:r>
              <a:rPr lang="en-US" sz="2800" dirty="0" smtClean="0">
                <a:solidFill>
                  <a:schemeClr val="accent3"/>
                </a:solidFill>
              </a:rPr>
              <a:t/>
            </a:r>
            <a:br>
              <a:rPr lang="en-US" sz="2800" dirty="0" smtClean="0">
                <a:solidFill>
                  <a:schemeClr val="accent3"/>
                </a:solidFill>
              </a:rPr>
            </a:br>
            <a:endParaRPr lang="en-US" sz="2800" dirty="0">
              <a:solidFill>
                <a:schemeClr val="accent3"/>
              </a:solidFill>
            </a:endParaRPr>
          </a:p>
        </p:txBody>
      </p:sp>
      <p:sp>
        <p:nvSpPr>
          <p:cNvPr id="8" name="Content Placeholder 7"/>
          <p:cNvSpPr>
            <a:spLocks noGrp="1"/>
          </p:cNvSpPr>
          <p:nvPr>
            <p:ph idx="1"/>
          </p:nvPr>
        </p:nvSpPr>
        <p:spPr>
          <a:xfrm>
            <a:off x="730044" y="1412875"/>
            <a:ext cx="7681532" cy="5134098"/>
          </a:xfrm>
        </p:spPr>
        <p:txBody>
          <a:bodyPr/>
          <a:lstStyle/>
          <a:p>
            <a:pPr marL="457200" lvl="0" indent="-457200"/>
            <a:r>
              <a:rPr lang="en-US" dirty="0" smtClean="0"/>
              <a:t>New to the R2 wave</a:t>
            </a:r>
          </a:p>
          <a:p>
            <a:pPr marL="457200" lvl="0" indent="-457200"/>
            <a:r>
              <a:rPr lang="en-US" dirty="0" smtClean="0"/>
              <a:t>Power of EWS</a:t>
            </a:r>
          </a:p>
          <a:p>
            <a:pPr marL="457200" lvl="0" indent="-457200"/>
            <a:r>
              <a:rPr lang="en-US" dirty="0" smtClean="0"/>
              <a:t>Productivity of .NET </a:t>
            </a:r>
            <a:r>
              <a:rPr lang="en-US" dirty="0" err="1" smtClean="0"/>
              <a:t>Fx</a:t>
            </a:r>
            <a:endParaRPr lang="en-US" dirty="0" smtClean="0"/>
          </a:p>
          <a:p>
            <a:pPr marL="862013" lvl="1" indent="-404813"/>
            <a:r>
              <a:rPr lang="en-US" dirty="0" smtClean="0"/>
              <a:t>More intuitive than </a:t>
            </a:r>
            <a:br>
              <a:rPr lang="en-US" dirty="0" smtClean="0"/>
            </a:br>
            <a:r>
              <a:rPr lang="en-US" dirty="0" smtClean="0"/>
              <a:t>proxy classes</a:t>
            </a:r>
          </a:p>
          <a:p>
            <a:pPr marL="457200" lvl="0" indent="-457200"/>
            <a:r>
              <a:rPr lang="en-US" dirty="0" smtClean="0"/>
              <a:t>Dramatically improves </a:t>
            </a:r>
            <a:br>
              <a:rPr lang="en-US" dirty="0" smtClean="0"/>
            </a:br>
            <a:r>
              <a:rPr lang="en-US" dirty="0" smtClean="0"/>
              <a:t>complex EWS scenarios</a:t>
            </a:r>
          </a:p>
          <a:p>
            <a:pPr marL="862013" lvl="1" indent="-404813"/>
            <a:r>
              <a:rPr lang="en-US" dirty="0" err="1" smtClean="0"/>
              <a:t>Autodiscover</a:t>
            </a:r>
            <a:endParaRPr lang="en-US" dirty="0" smtClean="0"/>
          </a:p>
          <a:p>
            <a:pPr marL="862013" lvl="1" indent="-404813"/>
            <a:r>
              <a:rPr lang="en-US" dirty="0" smtClean="0"/>
              <a:t>Notifications</a:t>
            </a:r>
          </a:p>
          <a:p>
            <a:pPr marL="862013" lvl="1" indent="-404813"/>
            <a:r>
              <a:rPr lang="en-US" dirty="0" smtClean="0"/>
              <a:t>Availability</a:t>
            </a:r>
          </a:p>
          <a:p>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PDC 2008 BREAKOUT template 4-3_GRAY_FINAL">
  <a:themeElements>
    <a:clrScheme name="PDC 2008">
      <a:dk1>
        <a:srgbClr val="000000"/>
      </a:dk1>
      <a:lt1>
        <a:srgbClr val="FFFFFF"/>
      </a:lt1>
      <a:dk2>
        <a:srgbClr val="6A2433"/>
      </a:dk2>
      <a:lt2>
        <a:srgbClr val="D7AEE4"/>
      </a:lt2>
      <a:accent1>
        <a:srgbClr val="C41665"/>
      </a:accent1>
      <a:accent2>
        <a:srgbClr val="1F6691"/>
      </a:accent2>
      <a:accent3>
        <a:srgbClr val="FFD72F"/>
      </a:accent3>
      <a:accent4>
        <a:srgbClr val="5BB5F3"/>
      </a:accent4>
      <a:accent5>
        <a:srgbClr val="9D9839"/>
      </a:accent5>
      <a:accent6>
        <a:srgbClr val="B45082"/>
      </a:accent6>
      <a:hlink>
        <a:srgbClr val="F3F074"/>
      </a:hlink>
      <a:folHlink>
        <a:srgbClr val="F3F074"/>
      </a:folHlink>
    </a:clrScheme>
    <a:fontScheme name="Century Schoolbook - Calibri">
      <a:majorFont>
        <a:latin typeface="Century Schoolbook"/>
        <a:ea typeface=""/>
        <a:cs typeface=""/>
      </a:majorFont>
      <a:minorFont>
        <a:latin typeface="Calibri"/>
        <a:ea typeface=""/>
        <a:cs typeface=""/>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White with Consolas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Century Schoolbook - Calibri">
      <a:majorFont>
        <a:latin typeface="Century Schoolbook"/>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PDC 2008 BREAKOUT template 4-3_GRAY_FINAL</Template>
  <TotalTime>842</TotalTime>
  <Words>2413</Words>
  <Application>Microsoft Office PowerPoint</Application>
  <PresentationFormat>On-screen Show (4:3)</PresentationFormat>
  <Paragraphs>342</Paragraphs>
  <Slides>29</Slides>
  <Notes>29</Notes>
  <HiddenSlides>0</HiddenSlides>
  <MMClips>0</MMClips>
  <ScaleCrop>false</ScaleCrop>
  <HeadingPairs>
    <vt:vector size="4" baseType="variant">
      <vt:variant>
        <vt:lpstr>Theme</vt:lpstr>
      </vt:variant>
      <vt:variant>
        <vt:i4>2</vt:i4>
      </vt:variant>
      <vt:variant>
        <vt:lpstr>Slide Titles</vt:lpstr>
      </vt:variant>
      <vt:variant>
        <vt:i4>29</vt:i4>
      </vt:variant>
    </vt:vector>
  </HeadingPairs>
  <TitlesOfParts>
    <vt:vector size="31" baseType="lpstr">
      <vt:lpstr>1_PDC 2008 BREAKOUT template 4-3_GRAY_FINAL</vt:lpstr>
      <vt:lpstr>White with Consolas font for code slides</vt:lpstr>
      <vt:lpstr>Office Communications Server and Exchange Platform Futures</vt:lpstr>
      <vt:lpstr>Agenda</vt:lpstr>
      <vt:lpstr>Solution Scenarios For Communications</vt:lpstr>
      <vt:lpstr>UC R2 Platform Contoso Demo</vt:lpstr>
      <vt:lpstr>Solution Scenarios By UC R2 Platform SDK</vt:lpstr>
      <vt:lpstr>Office Communicator 2007 R2 SDK Communications available in existing applications </vt:lpstr>
      <vt:lpstr>OC 2007 R2 SDK</vt:lpstr>
      <vt:lpstr>Exchange Web Services API Unlocking the power of Exchange 2007 SP1 </vt:lpstr>
      <vt:lpstr>Exchange Web Services Managed API EWS development with .NET Fx productivity </vt:lpstr>
      <vt:lpstr>EWS Managed API</vt:lpstr>
      <vt:lpstr>Unified Communications Managed API 2.0 Building communications solutions for OCS 2007 R2</vt:lpstr>
      <vt:lpstr>UCMA 2.0 Core SDK</vt:lpstr>
      <vt:lpstr>UCMA 2.0 Windows Workflow Activities Communications enable business workflows </vt:lpstr>
      <vt:lpstr>UCMA 2.0 Workflow Activities</vt:lpstr>
      <vt:lpstr>Unified Communications v.Next Platform Investing in client-side development</vt:lpstr>
      <vt:lpstr>Incubating APIs And Controls</vt:lpstr>
      <vt:lpstr>Unified Communications v.Next Platform WPF and Silverlight Controls</vt:lpstr>
      <vt:lpstr>Enabling Rich Internet Applications</vt:lpstr>
      <vt:lpstr>Unified Communications v.Next Platform Client Development APIs</vt:lpstr>
      <vt:lpstr>Using Managed API</vt:lpstr>
      <vt:lpstr>Managed API Code Sample</vt:lpstr>
      <vt:lpstr>Unified Communications v.Next Platform SOA Services</vt:lpstr>
      <vt:lpstr>Unified Communications Roadmap</vt:lpstr>
      <vt:lpstr>Summary </vt:lpstr>
      <vt:lpstr>UC @ PDC </vt:lpstr>
      <vt:lpstr>Evals &amp; Recordings</vt:lpstr>
      <vt:lpstr>Please use the microphones provided</vt:lpstr>
      <vt:lpstr>Slide 28</vt:lpstr>
      <vt:lpstr>Slide 29</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BB09: Office Communications Server and Exchange: Platform Futures</dc:title>
  <dc:subject>PDC 2008</dc:subject>
  <dc:creator>Chris Mayo, Chris Schindler</dc:creator>
  <dc:description>Template: David Shadle
Formatting: Greg Flowers, Silver Fox Productions, INC.
Event Date: October 27, 2008
Event Location: Los Angeles
Audience: developers, TDMs, IT pros, professionals, devs</dc:description>
  <cp:lastModifiedBy>Shows</cp:lastModifiedBy>
  <cp:revision>100</cp:revision>
  <dcterms:created xsi:type="dcterms:W3CDTF">2008-10-05T19:48:50Z</dcterms:created>
  <dcterms:modified xsi:type="dcterms:W3CDTF">2008-10-27T23:39:44Z</dcterms:modified>
</cp:coreProperties>
</file>